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metadata" ContentType="application/binary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Playfair Display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Helvetica Neue"/>
      <p:regular r:id="rId37"/>
      <p:bold r:id="rId38"/>
      <p:italic r:id="rId39"/>
      <p:boldItalic r:id="rId40"/>
    </p:embeddedFont>
    <p:embeddedFont>
      <p:font typeface="Inter Tigh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5" roundtripDataSignature="AMtx7mhhQT6xXXC4kIiawlNqsQuean2E1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0.xml"/><Relationship Id="rId13" Type="http://schemas.openxmlformats.org/officeDocument/2006/relationships/slide" Target="slides/slide7.xml"/><Relationship Id="rId39" Type="http://schemas.openxmlformats.org/officeDocument/2006/relationships/font" Target="fonts/HelveticaNeue-italic.fntdata"/><Relationship Id="rId18" Type="http://schemas.openxmlformats.org/officeDocument/2006/relationships/slide" Target="slides/slide12.xml"/><Relationship Id="rId42" Type="http://schemas.openxmlformats.org/officeDocument/2006/relationships/font" Target="fonts/InterTight-bold.fntdata"/><Relationship Id="rId21" Type="http://schemas.openxmlformats.org/officeDocument/2006/relationships/slide" Target="slides/slide15.xml"/><Relationship Id="rId34" Type="http://schemas.openxmlformats.org/officeDocument/2006/relationships/font" Target="fonts/Montserrat-bold.fntdata"/><Relationship Id="rId47" Type="http://schemas.openxmlformats.org/officeDocument/2006/relationships/customXml" Target="../customXml/item2.xml"/><Relationship Id="rId7" Type="http://schemas.openxmlformats.org/officeDocument/2006/relationships/slide" Target="slides/slide1.xml"/><Relationship Id="rId2" Type="http://schemas.openxmlformats.org/officeDocument/2006/relationships/viewProps" Target="viewProps.xml"/><Relationship Id="rId29" Type="http://schemas.openxmlformats.org/officeDocument/2006/relationships/font" Target="fonts/PlayfairDisplay-regular.fntdata"/><Relationship Id="rId16" Type="http://schemas.openxmlformats.org/officeDocument/2006/relationships/slide" Target="slides/slide10.xml"/><Relationship Id="rId40" Type="http://schemas.openxmlformats.org/officeDocument/2006/relationships/font" Target="fonts/HelveticaNeue-boldItalic.fntdata"/><Relationship Id="rId24" Type="http://schemas.openxmlformats.org/officeDocument/2006/relationships/slide" Target="slides/slide18.xml"/><Relationship Id="rId45" Type="http://customschemas.google.com/relationships/presentationmetadata" Target="metadata"/><Relationship Id="rId1" Type="http://schemas.openxmlformats.org/officeDocument/2006/relationships/theme" Target="theme/theme2.xml"/><Relationship Id="rId6" Type="http://schemas.openxmlformats.org/officeDocument/2006/relationships/notesMaster" Target="notesMasters/notesMaster1.xml"/><Relationship Id="rId11" Type="http://schemas.openxmlformats.org/officeDocument/2006/relationships/slide" Target="slides/slide5.xml"/><Relationship Id="rId32" Type="http://schemas.openxmlformats.org/officeDocument/2006/relationships/font" Target="fonts/PlayfairDisplay-boldItalic.fntdata"/><Relationship Id="rId37" Type="http://schemas.openxmlformats.org/officeDocument/2006/relationships/font" Target="fonts/HelveticaNeue-regular.fntdata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36" Type="http://schemas.openxmlformats.org/officeDocument/2006/relationships/font" Target="fonts/Montserrat-boldItalic.fntdata"/><Relationship Id="rId44" Type="http://schemas.openxmlformats.org/officeDocument/2006/relationships/font" Target="fonts/InterTight-boldItalic.fntdata"/><Relationship Id="rId31" Type="http://schemas.openxmlformats.org/officeDocument/2006/relationships/font" Target="fonts/PlayfairDisplay-italic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22" Type="http://schemas.openxmlformats.org/officeDocument/2006/relationships/slide" Target="slides/slide16.xml"/><Relationship Id="rId43" Type="http://schemas.openxmlformats.org/officeDocument/2006/relationships/font" Target="fonts/InterTight-italic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7" Type="http://schemas.openxmlformats.org/officeDocument/2006/relationships/slide" Target="slides/slide21.xml"/><Relationship Id="rId30" Type="http://schemas.openxmlformats.org/officeDocument/2006/relationships/font" Target="fonts/PlayfairDisplay-bold.fntdata"/><Relationship Id="rId35" Type="http://schemas.openxmlformats.org/officeDocument/2006/relationships/font" Target="fonts/Montserrat-italic.fntdata"/><Relationship Id="rId14" Type="http://schemas.openxmlformats.org/officeDocument/2006/relationships/slide" Target="slides/slide8.xml"/><Relationship Id="rId48" Type="http://schemas.openxmlformats.org/officeDocument/2006/relationships/customXml" Target="../customXml/item3.xml"/><Relationship Id="rId8" Type="http://schemas.openxmlformats.org/officeDocument/2006/relationships/slide" Target="slides/slide2.xml"/><Relationship Id="rId3" Type="http://schemas.openxmlformats.org/officeDocument/2006/relationships/presProps" Target="presProps.xml"/><Relationship Id="rId25" Type="http://schemas.openxmlformats.org/officeDocument/2006/relationships/slide" Target="slides/slide19.xml"/><Relationship Id="rId33" Type="http://schemas.openxmlformats.org/officeDocument/2006/relationships/font" Target="fonts/Montserrat-regular.fntdata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38" Type="http://schemas.openxmlformats.org/officeDocument/2006/relationships/font" Target="fonts/HelveticaNeue-bold.fntdata"/><Relationship Id="rId46" Type="http://schemas.openxmlformats.org/officeDocument/2006/relationships/customXml" Target="../customXml/item1.xml"/><Relationship Id="rId20" Type="http://schemas.openxmlformats.org/officeDocument/2006/relationships/slide" Target="slides/slide14.xml"/><Relationship Id="rId41" Type="http://schemas.openxmlformats.org/officeDocument/2006/relationships/font" Target="fonts/InterTight-regular.fntdata"/></Relationships>
</file>

<file path=ppt/media/image1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cdb5430bfc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2" name="Google Shape;482;g2cdb5430bfc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cdb5430bfc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1" name="Google Shape;541;g2cdb5430bfc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cdb5430bfc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2" name="Google Shape;552;g2cdb5430bfc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efdddeb1ba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8" name="Google Shape;558;g2efdddeb1ba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2ce33065504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4" name="Google Shape;564;g2ce33065504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ce33065504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7" name="Google Shape;577;g2ce33065504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2ce33065504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8" name="Google Shape;618;g2ce33065504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ce33065504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4" name="Google Shape;624;g2ce33065504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ce33065504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3" name="Google Shape;633;g2ce33065504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ce33065504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9" name="Google Shape;639;g2ce33065504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2d077031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32d077031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2ce33065504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3" name="Google Shape;653;g2ce33065504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2ce33065504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4" name="Google Shape;664;g2ce33065504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2cdb5430bfc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0" name="Google Shape;670;g2cdb5430bfc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d27a891c23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2d27a891c23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cdb5430bfc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2cdb5430bfc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efdddeb1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g2efdddeb1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ce330655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g2ce330655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ce33065504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g2ce33065504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cdb5430bfc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6" name="Google Shape;476;g2cdb5430bfc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5" name="Google Shape;45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8" name="Google Shape;4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1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" name="Google Shape;57;p51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58" name="Google Shape;58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2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1" name="Google Shape;61;p52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62" name="Google Shape;62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6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" name="Google Shape;10;p36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1" name="Google Shape;11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3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65" name="Google Shape;65;p53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66" name="Google Shape;66;p5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7" name="Google Shape;6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4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0" name="Google Shape;70;p54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1" name="Google Shape;71;p5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2" name="Google Shape;72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5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5" name="Google Shape;75;p55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6" name="Google Shape;76;p55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7" name="Google Shape;77;p5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8" name="Google Shape;78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6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1" name="Google Shape;81;p56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82" name="Google Shape;82;p56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83" name="Google Shape;83;p5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4" name="Google Shape;84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7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5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8" name="Google Shape;88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8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5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92" name="Google Shape;92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9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5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96" name="Google Shape;96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0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6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0" name="Google Shape;100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1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6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4" name="Google Shape;104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2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6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8" name="Google Shape;108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4" name="Google Shape;1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3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11" name="Google Shape;111;p6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12" name="Google Shape;11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5" name="Google Shape;115;p64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16" name="Google Shape;116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9" name="Google Shape;119;p65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20" name="Google Shape;120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6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23" name="Google Shape;123;p6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4" name="Google Shape;124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7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27" name="Google Shape;127;p6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8" name="Google Shape;128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31" name="Google Shape;131;p68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2" name="Google Shape;132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5" name="Google Shape;135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8" name="Google Shape;138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g2efdddeb1ba_0_2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fdddeb1ba_0_28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44" name="Google Shape;144;g2efdddeb1ba_0_28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2efdddeb1ba_0_2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8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8" name="Google Shape;18;p38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9" name="Google Shape;19;p38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" name="Google Shape;20;p3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" name="Google Shape;21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fdddeb1ba_0_291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8" name="Google Shape;148;g2efdddeb1ba_0_291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49" name="Google Shape;149;g2efdddeb1ba_0_2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efdddeb1ba_0_29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52" name="Google Shape;152;g2efdddeb1ba_0_295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53" name="Google Shape;153;g2efdddeb1ba_0_29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efdddeb1ba_0_299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6" name="Google Shape;156;g2efdddeb1ba_0_299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57" name="Google Shape;157;g2efdddeb1ba_0_299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58" name="Google Shape;158;g2efdddeb1ba_0_29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59" name="Google Shape;159;g2efdddeb1ba_0_29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efdddeb1ba_0_305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g2efdddeb1ba_0_30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63" name="Google Shape;163;g2efdddeb1ba_0_3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efdddeb1ba_0_309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g2efdddeb1ba_0_30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67" name="Google Shape;167;g2efdddeb1ba_0_30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efdddeb1ba_0_313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70" name="Google Shape;170;g2efdddeb1ba_0_313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71" name="Google Shape;171;g2efdddeb1ba_0_31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72" name="Google Shape;172;g2efdddeb1ba_0_3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efdddeb1ba_0_31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75" name="Google Shape;175;g2efdddeb1ba_0_31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76" name="Google Shape;176;g2efdddeb1ba_0_3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efdddeb1ba_0_32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79" name="Google Shape;179;g2efdddeb1ba_0_3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efdddeb1ba_0_32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82" name="Google Shape;182;g2efdddeb1ba_0_3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4" name="Google Shape;24;p37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5" name="Google Shape;25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efdddeb1ba_0_334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1" name="Google Shape;191;g2efdddeb1ba_0_334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92" name="Google Shape;192;g2efdddeb1ba_0_3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efdddeb1ba_0_338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5" name="Google Shape;195;g2efdddeb1ba_0_338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96" name="Google Shape;196;g2efdddeb1ba_0_3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efdddeb1ba_0_34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99" name="Google Shape;199;g2efdddeb1ba_0_342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0" name="Google Shape;200;g2efdddeb1ba_0_34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01" name="Google Shape;201;g2efdddeb1ba_0_3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efdddeb1ba_0_347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4" name="Google Shape;204;g2efdddeb1ba_0_347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5" name="Google Shape;205;g2efdddeb1ba_0_34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06" name="Google Shape;206;g2efdddeb1ba_0_3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efdddeb1ba_0_352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9" name="Google Shape;209;g2efdddeb1ba_0_35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0" name="Google Shape;210;g2efdddeb1ba_0_352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1" name="Google Shape;211;g2efdddeb1ba_0_35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2" name="Google Shape;212;g2efdddeb1ba_0_3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9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3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9" name="Google Shape;29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efdddeb1ba_0_358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5" name="Google Shape;215;g2efdddeb1ba_0_358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6" name="Google Shape;216;g2efdddeb1ba_0_358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7" name="Google Shape;217;g2efdddeb1ba_0_35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8" name="Google Shape;218;g2efdddeb1ba_0_3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efdddeb1ba_0_364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g2efdddeb1ba_0_36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22" name="Google Shape;222;g2efdddeb1ba_0_3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efdddeb1ba_0_368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g2efdddeb1ba_0_36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26" name="Google Shape;226;g2efdddeb1ba_0_3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efdddeb1ba_0_372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g2efdddeb1ba_0_37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0" name="Google Shape;230;g2efdddeb1ba_0_3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efdddeb1ba_0_376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g2efdddeb1ba_0_37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4" name="Google Shape;234;g2efdddeb1ba_0_3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efdddeb1ba_0_380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g2efdddeb1ba_0_38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8" name="Google Shape;238;g2efdddeb1ba_0_3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efdddeb1ba_0_384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g2efdddeb1ba_0_38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42" name="Google Shape;242;g2efdddeb1ba_0_3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efdddeb1ba_0_38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45" name="Google Shape;245;g2efdddeb1ba_0_38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46" name="Google Shape;246;g2efdddeb1ba_0_38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efdddeb1ba_0_39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49" name="Google Shape;249;g2efdddeb1ba_0_392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250" name="Google Shape;250;g2efdddeb1ba_0_3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efdddeb1ba_0_39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53" name="Google Shape;253;g2efdddeb1ba_0_396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254" name="Google Shape;254;g2efdddeb1ba_0_39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0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4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3" name="Google Shape;33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efdddeb1ba_0_400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57" name="Google Shape;257;g2efdddeb1ba_0_40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58" name="Google Shape;258;g2efdddeb1ba_0_4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efdddeb1ba_0_404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61" name="Google Shape;261;g2efdddeb1ba_0_40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2" name="Google Shape;262;g2efdddeb1ba_0_4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efdddeb1ba_0_40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65" name="Google Shape;265;g2efdddeb1ba_0_408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6" name="Google Shape;266;g2efdddeb1ba_0_40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efdddeb1ba_0_41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9" name="Google Shape;269;g2efdddeb1ba_0_4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efdddeb1ba_0_41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72" name="Google Shape;272;g2efdddeb1ba_0_4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1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6" name="Google Shape;36;p41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7" name="Google Shape;37;p4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8" name="Google Shape;38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1" name="Google Shape;41;p42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2" name="Google Shape;42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5.xml"/><Relationship Id="rId27" Type="http://schemas.openxmlformats.org/officeDocument/2006/relationships/slideLayout" Target="../slideLayouts/slideLayout64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29" Type="http://schemas.openxmlformats.org/officeDocument/2006/relationships/slideLayout" Target="../slideLayouts/slideLayout66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68.xml"/><Relationship Id="rId3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47.xml"/><Relationship Id="rId3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50.xml"/><Relationship Id="rId35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49.xml"/><Relationship Id="rId3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52.xml"/><Relationship Id="rId37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51.xml"/><Relationship Id="rId36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  <p:sldLayoutId id="2147483715" r:id="rId29"/>
    <p:sldLayoutId id="2147483716" r:id="rId30"/>
    <p:sldLayoutId id="2147483717" r:id="rId31"/>
    <p:sldLayoutId id="2147483718" r:id="rId32"/>
    <p:sldLayoutId id="2147483719" r:id="rId33"/>
    <p:sldLayoutId id="2147483720" r:id="rId34"/>
    <p:sldLayoutId id="2147483721" r:id="rId35"/>
    <p:sldLayoutId id="2147483722" r:id="rId36"/>
    <p:sldLayoutId id="2147483723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28.png"/><Relationship Id="rId5" Type="http://schemas.openxmlformats.org/officeDocument/2006/relationships/hyperlink" Target="https://em100.edaptivedocs.net/Login.aspx?_ga=2.87309720.1855123465.1712506668-1848165892.1711849752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hyperlink" Target="https://www.illumina.com/science/technology/next-generation-sequencing/sequencing-technology.html#:~:text=The%20Illumina%20semiconductor%20sequencing%20method,high%20data%20accuracy%20of%20SBS." TargetMode="External"/><Relationship Id="rId9" Type="http://schemas.openxmlformats.org/officeDocument/2006/relationships/hyperlink" Target="https://www.illumina.com/systems/sequencing-platforms/nextseq-1000-2000.html" TargetMode="External"/><Relationship Id="rId5" Type="http://schemas.openxmlformats.org/officeDocument/2006/relationships/hyperlink" Target="https://nanoporetech.com/platform/technology" TargetMode="External"/><Relationship Id="rId6" Type="http://schemas.openxmlformats.org/officeDocument/2006/relationships/image" Target="../media/image27.png"/><Relationship Id="rId7" Type="http://schemas.openxmlformats.org/officeDocument/2006/relationships/hyperlink" Target="https://nanoporetech.com/products/sequence/promethion" TargetMode="External"/><Relationship Id="rId8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image" Target="../media/image24.png"/><Relationship Id="rId5" Type="http://schemas.openxmlformats.org/officeDocument/2006/relationships/hyperlink" Target="https://gencoded.com/index.php/2020/05/20/fastq-format-an-overview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hyperlink" Target="https://www.bv-brc.org/" TargetMode="External"/><Relationship Id="rId5" Type="http://schemas.openxmlformats.org/officeDocument/2006/relationships/image" Target="../media/image19.png"/><Relationship Id="rId6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hyperlink" Target="https://card.mcmaster.ca/" TargetMode="External"/><Relationship Id="rId5" Type="http://schemas.openxmlformats.org/officeDocument/2006/relationships/image" Target="../media/image29.png"/><Relationship Id="rId6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Relationship Id="rId4" Type="http://schemas.openxmlformats.org/officeDocument/2006/relationships/hyperlink" Target="https://em100.edaptivedocs.net/Login.aspx?_ga=2.87309720.1855123465.1712506668-1848165892.1711849752" TargetMode="External"/><Relationship Id="rId9" Type="http://schemas.openxmlformats.org/officeDocument/2006/relationships/hyperlink" Target="https://gencoded.com/index.php/2020/05/20/fastq-format-an-overview/" TargetMode="External"/><Relationship Id="rId5" Type="http://schemas.openxmlformats.org/officeDocument/2006/relationships/hyperlink" Target="https://www.illumina.com/science/technology/next-generation-sequencing/sequencing-technology.html#:~:text=The%20Illumina%20semiconductor%20sequencing%20method,high%20data%20accuracy%20of%20SBS" TargetMode="External"/><Relationship Id="rId6" Type="http://schemas.openxmlformats.org/officeDocument/2006/relationships/hyperlink" Target="https://nanoporetech.com/platform/technology" TargetMode="External"/><Relationship Id="rId7" Type="http://schemas.openxmlformats.org/officeDocument/2006/relationships/hyperlink" Target="https://www.illumina.com/systems/sequencing-platforms/nextseq-1000-2000.html" TargetMode="External"/><Relationship Id="rId8" Type="http://schemas.openxmlformats.org/officeDocument/2006/relationships/hyperlink" Target="https://nanoporetech.com/products/sequence/promethion" TargetMode="External"/><Relationship Id="rId11" Type="http://schemas.openxmlformats.org/officeDocument/2006/relationships/hyperlink" Target="https://card.mcmaster.ca/" TargetMode="External"/><Relationship Id="rId10" Type="http://schemas.openxmlformats.org/officeDocument/2006/relationships/hyperlink" Target="https://www.bv-brc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hyperlink" Target="https://www.cdc.gov/drugresistance/about/how-resistance-happens.html" TargetMode="External"/><Relationship Id="rId5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hyperlink" Target="https://www.cdc.gov/drugresistance/about/how-resistance-happens.html" TargetMode="External"/><Relationship Id="rId5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9300" y="3752000"/>
            <a:ext cx="5286627" cy="108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2cdb5430bfc_0_2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2cdb5430bfc_0_213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Antimicrobial Resistance</a:t>
            </a:r>
            <a:endParaRPr/>
          </a:p>
        </p:txBody>
      </p:sp>
      <p:sp>
        <p:nvSpPr>
          <p:cNvPr id="486" name="Google Shape;486;g2cdb5430bfc_0_213"/>
          <p:cNvSpPr txBox="1"/>
          <p:nvPr>
            <p:ph idx="2" type="body"/>
          </p:nvPr>
        </p:nvSpPr>
        <p:spPr>
          <a:xfrm>
            <a:off x="413500" y="1144025"/>
            <a:ext cx="45855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There are a number of methods for testing AMR in bacteria but the one we’re going to focus on is “Broth dilution”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concentration of antibiotic prevents bacteria from growing?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Steps: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Generate multiple concentrations of antibiotic in individual tubes (doubling dilutions)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Add bacteria into each tube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Monitor growth over time and determine what concentration stops growth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This concentration is the: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Minimum Inhibitory Concentration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87" name="Google Shape;487;g2cdb5430bfc_0_213"/>
          <p:cNvSpPr/>
          <p:nvPr/>
        </p:nvSpPr>
        <p:spPr>
          <a:xfrm>
            <a:off x="5864204" y="2536594"/>
            <a:ext cx="256500" cy="5724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88" name="Google Shape;488;g2cdb5430bfc_0_213"/>
          <p:cNvSpPr/>
          <p:nvPr/>
        </p:nvSpPr>
        <p:spPr>
          <a:xfrm>
            <a:off x="5864204" y="2966338"/>
            <a:ext cx="256500" cy="2565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89" name="Google Shape;489;g2cdb5430bfc_0_213"/>
          <p:cNvSpPr/>
          <p:nvPr/>
        </p:nvSpPr>
        <p:spPr>
          <a:xfrm>
            <a:off x="6493614" y="2536594"/>
            <a:ext cx="256500" cy="5724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90" name="Google Shape;490;g2cdb5430bfc_0_213"/>
          <p:cNvSpPr/>
          <p:nvPr/>
        </p:nvSpPr>
        <p:spPr>
          <a:xfrm>
            <a:off x="6493614" y="2966338"/>
            <a:ext cx="256500" cy="256500"/>
          </a:xfrm>
          <a:prstGeom prst="ellipse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91" name="Google Shape;491;g2cdb5430bfc_0_213"/>
          <p:cNvSpPr/>
          <p:nvPr/>
        </p:nvSpPr>
        <p:spPr>
          <a:xfrm>
            <a:off x="7123024" y="2536594"/>
            <a:ext cx="256500" cy="572400"/>
          </a:xfrm>
          <a:prstGeom prst="rect">
            <a:avLst/>
          </a:prstGeom>
          <a:solidFill>
            <a:srgbClr val="B4A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92" name="Google Shape;492;g2cdb5430bfc_0_213"/>
          <p:cNvSpPr/>
          <p:nvPr/>
        </p:nvSpPr>
        <p:spPr>
          <a:xfrm>
            <a:off x="7123024" y="2966338"/>
            <a:ext cx="256500" cy="256500"/>
          </a:xfrm>
          <a:prstGeom prst="ellipse">
            <a:avLst/>
          </a:prstGeom>
          <a:solidFill>
            <a:srgbClr val="B4A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93" name="Google Shape;493;g2cdb5430bfc_0_213"/>
          <p:cNvSpPr/>
          <p:nvPr/>
        </p:nvSpPr>
        <p:spPr>
          <a:xfrm>
            <a:off x="7752434" y="2536594"/>
            <a:ext cx="256500" cy="572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94" name="Google Shape;494;g2cdb5430bfc_0_213"/>
          <p:cNvSpPr/>
          <p:nvPr/>
        </p:nvSpPr>
        <p:spPr>
          <a:xfrm>
            <a:off x="7752434" y="2966338"/>
            <a:ext cx="256500" cy="2565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95" name="Google Shape;495;g2cdb5430bfc_0_213"/>
          <p:cNvSpPr/>
          <p:nvPr/>
        </p:nvSpPr>
        <p:spPr>
          <a:xfrm>
            <a:off x="8381844" y="2536594"/>
            <a:ext cx="256500" cy="572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96" name="Google Shape;496;g2cdb5430bfc_0_213"/>
          <p:cNvSpPr/>
          <p:nvPr/>
        </p:nvSpPr>
        <p:spPr>
          <a:xfrm>
            <a:off x="8381844" y="2966338"/>
            <a:ext cx="256500" cy="2565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97" name="Google Shape;497;g2cdb5430bfc_0_213"/>
          <p:cNvSpPr/>
          <p:nvPr/>
        </p:nvSpPr>
        <p:spPr>
          <a:xfrm>
            <a:off x="5234794" y="2536594"/>
            <a:ext cx="256500" cy="5724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98" name="Google Shape;498;g2cdb5430bfc_0_213"/>
          <p:cNvPicPr preferRelativeResize="0"/>
          <p:nvPr/>
        </p:nvPicPr>
        <p:blipFill rotWithShape="1">
          <a:blip r:embed="rId4">
            <a:alphaModFix/>
          </a:blip>
          <a:srcRect b="14653" l="30148" r="21912" t="0"/>
          <a:stretch/>
        </p:blipFill>
        <p:spPr>
          <a:xfrm>
            <a:off x="5097650" y="2104825"/>
            <a:ext cx="530800" cy="120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g2cdb5430bfc_0_213"/>
          <p:cNvPicPr preferRelativeResize="0"/>
          <p:nvPr/>
        </p:nvPicPr>
        <p:blipFill rotWithShape="1">
          <a:blip r:embed="rId4">
            <a:alphaModFix/>
          </a:blip>
          <a:srcRect b="14653" l="30148" r="21912" t="0"/>
          <a:stretch/>
        </p:blipFill>
        <p:spPr>
          <a:xfrm>
            <a:off x="5727060" y="2104825"/>
            <a:ext cx="530800" cy="120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g2cdb5430bfc_0_213"/>
          <p:cNvPicPr preferRelativeResize="0"/>
          <p:nvPr/>
        </p:nvPicPr>
        <p:blipFill rotWithShape="1">
          <a:blip r:embed="rId4">
            <a:alphaModFix/>
          </a:blip>
          <a:srcRect b="14653" l="30148" r="21912" t="0"/>
          <a:stretch/>
        </p:blipFill>
        <p:spPr>
          <a:xfrm>
            <a:off x="6356470" y="2104825"/>
            <a:ext cx="530800" cy="120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g2cdb5430bfc_0_213"/>
          <p:cNvPicPr preferRelativeResize="0"/>
          <p:nvPr/>
        </p:nvPicPr>
        <p:blipFill rotWithShape="1">
          <a:blip r:embed="rId4">
            <a:alphaModFix/>
          </a:blip>
          <a:srcRect b="14653" l="30148" r="21912" t="0"/>
          <a:stretch/>
        </p:blipFill>
        <p:spPr>
          <a:xfrm>
            <a:off x="6985880" y="2104825"/>
            <a:ext cx="530799" cy="120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g2cdb5430bfc_0_213"/>
          <p:cNvPicPr preferRelativeResize="0"/>
          <p:nvPr/>
        </p:nvPicPr>
        <p:blipFill rotWithShape="1">
          <a:blip r:embed="rId4">
            <a:alphaModFix/>
          </a:blip>
          <a:srcRect b="14653" l="30148" r="21912" t="0"/>
          <a:stretch/>
        </p:blipFill>
        <p:spPr>
          <a:xfrm>
            <a:off x="7615290" y="2104825"/>
            <a:ext cx="530799" cy="120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g2cdb5430bfc_0_213"/>
          <p:cNvPicPr preferRelativeResize="0"/>
          <p:nvPr/>
        </p:nvPicPr>
        <p:blipFill rotWithShape="1">
          <a:blip r:embed="rId4">
            <a:alphaModFix/>
          </a:blip>
          <a:srcRect b="14653" l="30148" r="21912" t="0"/>
          <a:stretch/>
        </p:blipFill>
        <p:spPr>
          <a:xfrm>
            <a:off x="8244700" y="2104825"/>
            <a:ext cx="530799" cy="1207301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g2cdb5430bfc_0_213"/>
          <p:cNvSpPr/>
          <p:nvPr/>
        </p:nvSpPr>
        <p:spPr>
          <a:xfrm>
            <a:off x="5234794" y="2966338"/>
            <a:ext cx="256500" cy="2565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05" name="Google Shape;505;g2cdb5430bfc_0_213"/>
          <p:cNvSpPr/>
          <p:nvPr/>
        </p:nvSpPr>
        <p:spPr>
          <a:xfrm>
            <a:off x="5405661" y="2626852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06" name="Google Shape;506;g2cdb5430bfc_0_213"/>
          <p:cNvSpPr/>
          <p:nvPr/>
        </p:nvSpPr>
        <p:spPr>
          <a:xfrm>
            <a:off x="5281427" y="2678436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07" name="Google Shape;507;g2cdb5430bfc_0_213"/>
          <p:cNvSpPr/>
          <p:nvPr/>
        </p:nvSpPr>
        <p:spPr>
          <a:xfrm>
            <a:off x="5381754" y="2796595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08" name="Google Shape;508;g2cdb5430bfc_0_213"/>
          <p:cNvSpPr/>
          <p:nvPr/>
        </p:nvSpPr>
        <p:spPr>
          <a:xfrm>
            <a:off x="5309807" y="2950250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09" name="Google Shape;509;g2cdb5430bfc_0_213"/>
          <p:cNvSpPr/>
          <p:nvPr/>
        </p:nvSpPr>
        <p:spPr>
          <a:xfrm>
            <a:off x="5405661" y="3026107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10" name="Google Shape;510;g2cdb5430bfc_0_213"/>
          <p:cNvSpPr/>
          <p:nvPr/>
        </p:nvSpPr>
        <p:spPr>
          <a:xfrm>
            <a:off x="5299203" y="3086185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11" name="Google Shape;511;g2cdb5430bfc_0_213"/>
          <p:cNvSpPr/>
          <p:nvPr/>
        </p:nvSpPr>
        <p:spPr>
          <a:xfrm>
            <a:off x="5299203" y="2566774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12" name="Google Shape;512;g2cdb5430bfc_0_213"/>
          <p:cNvSpPr/>
          <p:nvPr/>
        </p:nvSpPr>
        <p:spPr>
          <a:xfrm>
            <a:off x="5939217" y="2591497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13" name="Google Shape;513;g2cdb5430bfc_0_213"/>
          <p:cNvSpPr/>
          <p:nvPr/>
        </p:nvSpPr>
        <p:spPr>
          <a:xfrm>
            <a:off x="6032174" y="2678436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14" name="Google Shape;514;g2cdb5430bfc_0_213"/>
          <p:cNvSpPr/>
          <p:nvPr/>
        </p:nvSpPr>
        <p:spPr>
          <a:xfrm>
            <a:off x="5905718" y="2686930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15" name="Google Shape;515;g2cdb5430bfc_0_213"/>
          <p:cNvSpPr/>
          <p:nvPr/>
        </p:nvSpPr>
        <p:spPr>
          <a:xfrm>
            <a:off x="5928219" y="2796595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16" name="Google Shape;516;g2cdb5430bfc_0_213"/>
          <p:cNvSpPr/>
          <p:nvPr/>
        </p:nvSpPr>
        <p:spPr>
          <a:xfrm>
            <a:off x="6032174" y="2879118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17" name="Google Shape;517;g2cdb5430bfc_0_213"/>
          <p:cNvSpPr/>
          <p:nvPr/>
        </p:nvSpPr>
        <p:spPr>
          <a:xfrm>
            <a:off x="5901710" y="2979445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18" name="Google Shape;518;g2cdb5430bfc_0_213"/>
          <p:cNvSpPr/>
          <p:nvPr/>
        </p:nvSpPr>
        <p:spPr>
          <a:xfrm>
            <a:off x="6017591" y="3010328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19" name="Google Shape;519;g2cdb5430bfc_0_213"/>
          <p:cNvSpPr/>
          <p:nvPr/>
        </p:nvSpPr>
        <p:spPr>
          <a:xfrm>
            <a:off x="5948934" y="3109024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20" name="Google Shape;520;g2cdb5430bfc_0_213"/>
          <p:cNvSpPr/>
          <p:nvPr/>
        </p:nvSpPr>
        <p:spPr>
          <a:xfrm>
            <a:off x="6573928" y="3098167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21" name="Google Shape;521;g2cdb5430bfc_0_213"/>
          <p:cNvSpPr/>
          <p:nvPr/>
        </p:nvSpPr>
        <p:spPr>
          <a:xfrm>
            <a:off x="6661570" y="2966338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22" name="Google Shape;522;g2cdb5430bfc_0_213"/>
          <p:cNvSpPr/>
          <p:nvPr/>
        </p:nvSpPr>
        <p:spPr>
          <a:xfrm>
            <a:off x="6545437" y="2856673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23" name="Google Shape;523;g2cdb5430bfc_0_213"/>
          <p:cNvSpPr/>
          <p:nvPr/>
        </p:nvSpPr>
        <p:spPr>
          <a:xfrm>
            <a:off x="6645763" y="2663501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24" name="Google Shape;524;g2cdb5430bfc_0_213"/>
          <p:cNvSpPr/>
          <p:nvPr/>
        </p:nvSpPr>
        <p:spPr>
          <a:xfrm>
            <a:off x="6531106" y="2591497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25" name="Google Shape;525;g2cdb5430bfc_0_213"/>
          <p:cNvSpPr/>
          <p:nvPr/>
        </p:nvSpPr>
        <p:spPr>
          <a:xfrm>
            <a:off x="7176098" y="2603423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26" name="Google Shape;526;g2cdb5430bfc_0_213"/>
          <p:cNvSpPr/>
          <p:nvPr/>
        </p:nvSpPr>
        <p:spPr>
          <a:xfrm>
            <a:off x="7276425" y="2772659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27" name="Google Shape;527;g2cdb5430bfc_0_213"/>
          <p:cNvSpPr/>
          <p:nvPr/>
        </p:nvSpPr>
        <p:spPr>
          <a:xfrm>
            <a:off x="7199724" y="3026107"/>
            <a:ext cx="57600" cy="600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28" name="Google Shape;528;g2cdb5430bfc_0_213"/>
          <p:cNvSpPr txBox="1"/>
          <p:nvPr/>
        </p:nvSpPr>
        <p:spPr>
          <a:xfrm>
            <a:off x="5097650" y="1174675"/>
            <a:ext cx="22365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Drug concentrations</a:t>
            </a:r>
            <a:endParaRPr sz="1800">
              <a:solidFill>
                <a:srgbClr val="000000"/>
              </a:solidFill>
            </a:endParaRPr>
          </a:p>
        </p:txBody>
      </p:sp>
      <p:cxnSp>
        <p:nvCxnSpPr>
          <p:cNvPr id="529" name="Google Shape;529;g2cdb5430bfc_0_213"/>
          <p:cNvCxnSpPr/>
          <p:nvPr/>
        </p:nvCxnSpPr>
        <p:spPr>
          <a:xfrm>
            <a:off x="5177025" y="1752600"/>
            <a:ext cx="3510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0" name="Google Shape;530;g2cdb5430bfc_0_213"/>
          <p:cNvSpPr txBox="1"/>
          <p:nvPr/>
        </p:nvSpPr>
        <p:spPr>
          <a:xfrm>
            <a:off x="7809300" y="1271625"/>
            <a:ext cx="10230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Increasing Antibiotic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531" name="Google Shape;531;g2cdb5430bfc_0_213"/>
          <p:cNvSpPr txBox="1"/>
          <p:nvPr/>
        </p:nvSpPr>
        <p:spPr>
          <a:xfrm>
            <a:off x="5168950" y="1852600"/>
            <a:ext cx="388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</a:rPr>
              <a:t>0.5</a:t>
            </a:r>
            <a:endParaRPr b="1" sz="1100">
              <a:solidFill>
                <a:srgbClr val="000000"/>
              </a:solidFill>
            </a:endParaRPr>
          </a:p>
        </p:txBody>
      </p:sp>
      <p:sp>
        <p:nvSpPr>
          <p:cNvPr id="532" name="Google Shape;532;g2cdb5430bfc_0_213"/>
          <p:cNvSpPr txBox="1"/>
          <p:nvPr/>
        </p:nvSpPr>
        <p:spPr>
          <a:xfrm>
            <a:off x="5798363" y="1839988"/>
            <a:ext cx="388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</a:rPr>
              <a:t>1.0</a:t>
            </a:r>
            <a:endParaRPr b="1" sz="1100">
              <a:solidFill>
                <a:srgbClr val="000000"/>
              </a:solidFill>
            </a:endParaRPr>
          </a:p>
        </p:txBody>
      </p:sp>
      <p:sp>
        <p:nvSpPr>
          <p:cNvPr id="533" name="Google Shape;533;g2cdb5430bfc_0_213"/>
          <p:cNvSpPr txBox="1"/>
          <p:nvPr/>
        </p:nvSpPr>
        <p:spPr>
          <a:xfrm>
            <a:off x="6427788" y="1858588"/>
            <a:ext cx="388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</a:rPr>
              <a:t>2.0</a:t>
            </a:r>
            <a:endParaRPr b="1" sz="1100">
              <a:solidFill>
                <a:srgbClr val="000000"/>
              </a:solidFill>
            </a:endParaRPr>
          </a:p>
        </p:txBody>
      </p:sp>
      <p:sp>
        <p:nvSpPr>
          <p:cNvPr id="534" name="Google Shape;534;g2cdb5430bfc_0_213"/>
          <p:cNvSpPr txBox="1"/>
          <p:nvPr/>
        </p:nvSpPr>
        <p:spPr>
          <a:xfrm>
            <a:off x="7057188" y="1852600"/>
            <a:ext cx="388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</a:rPr>
              <a:t>4.0</a:t>
            </a:r>
            <a:endParaRPr b="1" sz="1100">
              <a:solidFill>
                <a:srgbClr val="000000"/>
              </a:solidFill>
            </a:endParaRPr>
          </a:p>
        </p:txBody>
      </p:sp>
      <p:sp>
        <p:nvSpPr>
          <p:cNvPr id="535" name="Google Shape;535;g2cdb5430bfc_0_213"/>
          <p:cNvSpPr txBox="1"/>
          <p:nvPr/>
        </p:nvSpPr>
        <p:spPr>
          <a:xfrm>
            <a:off x="7686575" y="1852600"/>
            <a:ext cx="388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</a:rPr>
              <a:t>8.0</a:t>
            </a:r>
            <a:endParaRPr b="1" sz="1100">
              <a:solidFill>
                <a:srgbClr val="000000"/>
              </a:solidFill>
            </a:endParaRPr>
          </a:p>
        </p:txBody>
      </p:sp>
      <p:sp>
        <p:nvSpPr>
          <p:cNvPr id="536" name="Google Shape;536;g2cdb5430bfc_0_213"/>
          <p:cNvSpPr txBox="1"/>
          <p:nvPr/>
        </p:nvSpPr>
        <p:spPr>
          <a:xfrm>
            <a:off x="8315950" y="1840000"/>
            <a:ext cx="459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</a:rPr>
              <a:t>16.0</a:t>
            </a:r>
            <a:endParaRPr b="1" sz="1100">
              <a:solidFill>
                <a:srgbClr val="000000"/>
              </a:solidFill>
            </a:endParaRPr>
          </a:p>
        </p:txBody>
      </p:sp>
      <p:cxnSp>
        <p:nvCxnSpPr>
          <p:cNvPr id="537" name="Google Shape;537;g2cdb5430bfc_0_213"/>
          <p:cNvCxnSpPr>
            <a:endCxn id="502" idx="2"/>
          </p:cNvCxnSpPr>
          <p:nvPr/>
        </p:nvCxnSpPr>
        <p:spPr>
          <a:xfrm rot="10800000">
            <a:off x="7880690" y="3312125"/>
            <a:ext cx="0" cy="60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8" name="Google Shape;538;g2cdb5430bfc_0_213"/>
          <p:cNvSpPr txBox="1"/>
          <p:nvPr/>
        </p:nvSpPr>
        <p:spPr>
          <a:xfrm>
            <a:off x="7379525" y="3913675"/>
            <a:ext cx="12540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No Bacterial Growth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MIC = 8.0</a:t>
            </a:r>
            <a:endParaRPr b="1"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g2cdb5430bfc_0_2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g2cdb5430bfc_0_227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Resistance Overview</a:t>
            </a:r>
            <a:endParaRPr/>
          </a:p>
        </p:txBody>
      </p:sp>
      <p:sp>
        <p:nvSpPr>
          <p:cNvPr id="545" name="Google Shape;545;g2cdb5430bfc_0_227"/>
          <p:cNvSpPr txBox="1"/>
          <p:nvPr>
            <p:ph idx="2" type="body"/>
          </p:nvPr>
        </p:nvSpPr>
        <p:spPr>
          <a:xfrm>
            <a:off x="413400" y="1230250"/>
            <a:ext cx="46005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400"/>
              <a:t>So we have a Minimum Inhibitory Concentration (MIC)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400"/>
              <a:t>Resistance and Susceptibility is defined by governing bodies (in the US this is the NCBI)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400"/>
              <a:t>CLSI publishes the M100 each year - this free resource contains a translation between MIC for each bacterial species/drug to a canonical resistance call: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 = Resistant to the drug, not recommended for use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 = Intermediate, shows some resistance, not recommended for use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 = Susceptible, drug will be effective against organism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400"/>
              <a:t>Often R &amp; I are grouped together into “Not Susceptible”</a:t>
            </a:r>
            <a:endParaRPr sz="1400"/>
          </a:p>
        </p:txBody>
      </p:sp>
      <p:pic>
        <p:nvPicPr>
          <p:cNvPr id="546" name="Google Shape;546;g2cdb5430bfc_0_227"/>
          <p:cNvPicPr preferRelativeResize="0"/>
          <p:nvPr/>
        </p:nvPicPr>
        <p:blipFill rotWithShape="1">
          <a:blip r:embed="rId4">
            <a:alphaModFix/>
          </a:blip>
          <a:srcRect b="0" l="0" r="84094" t="0"/>
          <a:stretch/>
        </p:blipFill>
        <p:spPr>
          <a:xfrm>
            <a:off x="5122250" y="1675100"/>
            <a:ext cx="915731" cy="248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" name="Google Shape;547;g2cdb5430bfc_0_227"/>
          <p:cNvPicPr preferRelativeResize="0"/>
          <p:nvPr/>
        </p:nvPicPr>
        <p:blipFill rotWithShape="1">
          <a:blip r:embed="rId4">
            <a:alphaModFix/>
          </a:blip>
          <a:srcRect b="0" l="46053" r="0" t="0"/>
          <a:stretch/>
        </p:blipFill>
        <p:spPr>
          <a:xfrm>
            <a:off x="6037983" y="1675100"/>
            <a:ext cx="3106017" cy="248705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g2cdb5430bfc_0_227"/>
          <p:cNvSpPr txBox="1"/>
          <p:nvPr/>
        </p:nvSpPr>
        <p:spPr>
          <a:xfrm>
            <a:off x="5981300" y="1290500"/>
            <a:ext cx="26016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Example Table from M100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549" name="Google Shape;549;g2cdb5430bfc_0_227"/>
          <p:cNvSpPr txBox="1"/>
          <p:nvPr/>
        </p:nvSpPr>
        <p:spPr>
          <a:xfrm>
            <a:off x="8644200" y="4162150"/>
            <a:ext cx="3687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</a:rPr>
              <a:t>[</a:t>
            </a:r>
            <a:r>
              <a:rPr lang="en" sz="1200" u="sng">
                <a:solidFill>
                  <a:srgbClr val="0F9D58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</a:t>
            </a:r>
            <a:r>
              <a:rPr lang="en" sz="1200">
                <a:solidFill>
                  <a:srgbClr val="000000"/>
                </a:solidFill>
              </a:rPr>
              <a:t>]</a:t>
            </a:r>
            <a:endParaRPr sz="12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2cdb5430bfc_0_309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Genomic Sequencing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55" name="Google Shape;555;g2cdb5430bfc_0_30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370E7"/>
        </a:solidFill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efdddeb1ba_0_418"/>
          <p:cNvSpPr txBox="1"/>
          <p:nvPr/>
        </p:nvSpPr>
        <p:spPr>
          <a:xfrm>
            <a:off x="459600" y="671850"/>
            <a:ext cx="8262000" cy="43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QUIZ TIME  !? </a:t>
            </a:r>
            <a:endParaRPr b="1" sz="75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33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What data are we trying to measure with sequencing?</a:t>
            </a:r>
            <a:endParaRPr b="1" sz="33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The number of cells in the organism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The amino acid sequences and proteins of the organism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The size of the bacteria from smallest to largest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The nucleotide sequences of the organism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61" name="Google Shape;561;g2efdddeb1ba_0_4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9975" y="4632350"/>
            <a:ext cx="1852052" cy="3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Google Shape;566;g2ce33065504_0_2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g2ce33065504_0_210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Long Read vs Short Read</a:t>
            </a:r>
            <a:endParaRPr/>
          </a:p>
        </p:txBody>
      </p:sp>
      <p:sp>
        <p:nvSpPr>
          <p:cNvPr id="568" name="Google Shape;568;g2ce33065504_0_210"/>
          <p:cNvSpPr txBox="1"/>
          <p:nvPr>
            <p:ph idx="2" type="body"/>
          </p:nvPr>
        </p:nvSpPr>
        <p:spPr>
          <a:xfrm>
            <a:off x="413500" y="1174725"/>
            <a:ext cx="56805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Sequencing technologies have evolved rapidly over the past few decades and continue to do so now.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Currently two state of the art methods for sequencing genomes split into two categories: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Short read (e.g. Illumina [</a:t>
            </a:r>
            <a:r>
              <a:rPr lang="en" sz="1300" u="sng">
                <a:solidFill>
                  <a:schemeClr val="hlink"/>
                </a:solidFill>
                <a:hlinkClick r:id="rId4"/>
              </a:rPr>
              <a:t>2</a:t>
            </a:r>
            <a:r>
              <a:rPr lang="en" sz="1300"/>
              <a:t>])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Long read (e.g. ONT [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3</a:t>
            </a:r>
            <a:r>
              <a:rPr lang="en" sz="1300"/>
              <a:t>])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Steps are similar: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Chemically extract and amplify the DNA of the bacteria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Prepare the DNA for sequencing (insertion of adaptors and other synthetics sequences)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Run through the sequencer and record the resulting bases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We’ll focus on short read data for this project as it’s more available and common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</p:txBody>
      </p:sp>
      <p:pic>
        <p:nvPicPr>
          <p:cNvPr id="569" name="Google Shape;569;g2ce33065504_0_2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94000" y="3178100"/>
            <a:ext cx="2821699" cy="1651174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g2ce33065504_0_210"/>
          <p:cNvSpPr txBox="1"/>
          <p:nvPr/>
        </p:nvSpPr>
        <p:spPr>
          <a:xfrm>
            <a:off x="8244750" y="4680575"/>
            <a:ext cx="671100" cy="2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[</a:t>
            </a:r>
            <a:r>
              <a:rPr lang="en" sz="1200" u="sng">
                <a:solidFill>
                  <a:srgbClr val="0F9D58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5</a:t>
            </a:r>
            <a:r>
              <a:rPr lang="en" sz="1200">
                <a:solidFill>
                  <a:srgbClr val="000000"/>
                </a:solidFill>
              </a:rPr>
              <a:t>]</a:t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571" name="Google Shape;571;g2ce33065504_0_210"/>
          <p:cNvPicPr preferRelativeResize="0"/>
          <p:nvPr/>
        </p:nvPicPr>
        <p:blipFill rotWithShape="1">
          <a:blip r:embed="rId8">
            <a:alphaModFix/>
          </a:blip>
          <a:srcRect b="18949" l="7012" r="31690" t="0"/>
          <a:stretch/>
        </p:blipFill>
        <p:spPr>
          <a:xfrm>
            <a:off x="6447938" y="557675"/>
            <a:ext cx="2113825" cy="1838925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g2ce33065504_0_210"/>
          <p:cNvSpPr txBox="1"/>
          <p:nvPr/>
        </p:nvSpPr>
        <p:spPr>
          <a:xfrm>
            <a:off x="8285725" y="2326150"/>
            <a:ext cx="471000" cy="2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[</a:t>
            </a:r>
            <a:r>
              <a:rPr lang="en" sz="1200" u="sng">
                <a:solidFill>
                  <a:srgbClr val="0F9D58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4</a:t>
            </a:r>
            <a:r>
              <a:rPr lang="en" sz="1200">
                <a:solidFill>
                  <a:srgbClr val="000000"/>
                </a:solidFill>
              </a:rPr>
              <a:t>]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573" name="Google Shape;573;g2ce33065504_0_210"/>
          <p:cNvSpPr txBox="1"/>
          <p:nvPr/>
        </p:nvSpPr>
        <p:spPr>
          <a:xfrm>
            <a:off x="6811050" y="225300"/>
            <a:ext cx="21048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Illumina Sequencer</a:t>
            </a:r>
            <a:endParaRPr b="1" sz="1200">
              <a:solidFill>
                <a:srgbClr val="000000"/>
              </a:solidFill>
            </a:endParaRPr>
          </a:p>
        </p:txBody>
      </p:sp>
      <p:sp>
        <p:nvSpPr>
          <p:cNvPr id="574" name="Google Shape;574;g2ce33065504_0_210"/>
          <p:cNvSpPr txBox="1"/>
          <p:nvPr/>
        </p:nvSpPr>
        <p:spPr>
          <a:xfrm>
            <a:off x="6887250" y="2952850"/>
            <a:ext cx="21048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ONT Sequencer</a:t>
            </a:r>
            <a:endParaRPr b="1"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Google Shape;579;g2ce33065504_0_2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g2ce33065504_0_227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Short Read Data</a:t>
            </a:r>
            <a:endParaRPr/>
          </a:p>
        </p:txBody>
      </p:sp>
      <p:sp>
        <p:nvSpPr>
          <p:cNvPr id="581" name="Google Shape;581;g2ce33065504_0_227"/>
          <p:cNvSpPr txBox="1"/>
          <p:nvPr>
            <p:ph idx="2" type="body"/>
          </p:nvPr>
        </p:nvSpPr>
        <p:spPr>
          <a:xfrm>
            <a:off x="413500" y="1174725"/>
            <a:ext cx="51648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Short read sequencers build segments of of the DNA that are inherently small in length (typically 50-300 nucleotides)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This is very small compared to our bacterial genome (2-6 million nucleotides).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We’re going to end up with millions of tiny chunks of DNA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lang="en" sz="1300"/>
              <a:t>FASTQ:</a:t>
            </a:r>
            <a:endParaRPr b="1"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1"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lang="en" sz="1300"/>
              <a:t>FASTA:</a:t>
            </a:r>
            <a:endParaRPr b="1"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FASTA is identical to the above but without the quality information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</p:txBody>
      </p:sp>
      <p:sp>
        <p:nvSpPr>
          <p:cNvPr id="582" name="Google Shape;582;g2ce33065504_0_227"/>
          <p:cNvSpPr/>
          <p:nvPr/>
        </p:nvSpPr>
        <p:spPr>
          <a:xfrm>
            <a:off x="6307150" y="290250"/>
            <a:ext cx="1976700" cy="19767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83" name="Google Shape;583;g2ce33065504_0_227"/>
          <p:cNvSpPr/>
          <p:nvPr/>
        </p:nvSpPr>
        <p:spPr>
          <a:xfrm>
            <a:off x="6479750" y="452850"/>
            <a:ext cx="1651500" cy="16515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84" name="Google Shape;584;g2ce33065504_0_227"/>
          <p:cNvCxnSpPr>
            <a:stCxn id="583" idx="6"/>
            <a:endCxn id="582" idx="6"/>
          </p:cNvCxnSpPr>
          <p:nvPr/>
        </p:nvCxnSpPr>
        <p:spPr>
          <a:xfrm>
            <a:off x="8131250" y="1278600"/>
            <a:ext cx="152700" cy="0"/>
          </a:xfrm>
          <a:prstGeom prst="straightConnector1">
            <a:avLst/>
          </a:prstGeom>
          <a:noFill/>
          <a:ln cap="flat" cmpd="sng" w="38100">
            <a:solidFill>
              <a:srgbClr val="0F9D5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g2ce33065504_0_227"/>
          <p:cNvCxnSpPr>
            <a:stCxn id="583" idx="5"/>
            <a:endCxn id="582" idx="5"/>
          </p:cNvCxnSpPr>
          <p:nvPr/>
        </p:nvCxnSpPr>
        <p:spPr>
          <a:xfrm>
            <a:off x="7889393" y="1862493"/>
            <a:ext cx="105000" cy="1149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6" name="Google Shape;586;g2ce33065504_0_227"/>
          <p:cNvCxnSpPr>
            <a:stCxn id="582" idx="3"/>
            <a:endCxn id="583" idx="3"/>
          </p:cNvCxnSpPr>
          <p:nvPr/>
        </p:nvCxnSpPr>
        <p:spPr>
          <a:xfrm flipH="1" rot="10800000">
            <a:off x="6596631" y="1862569"/>
            <a:ext cx="125100" cy="1149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7" name="Google Shape;587;g2ce33065504_0_227"/>
          <p:cNvSpPr txBox="1"/>
          <p:nvPr/>
        </p:nvSpPr>
        <p:spPr>
          <a:xfrm>
            <a:off x="6809825" y="920525"/>
            <a:ext cx="1167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Genome is Circular</a:t>
            </a:r>
            <a:endParaRPr b="1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88" name="Google Shape;588;g2ce33065504_0_227"/>
          <p:cNvCxnSpPr/>
          <p:nvPr/>
        </p:nvCxnSpPr>
        <p:spPr>
          <a:xfrm>
            <a:off x="7343475" y="2470775"/>
            <a:ext cx="0" cy="430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9" name="Google Shape;589;g2ce33065504_0_227"/>
          <p:cNvCxnSpPr/>
          <p:nvPr/>
        </p:nvCxnSpPr>
        <p:spPr>
          <a:xfrm>
            <a:off x="6206625" y="3259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0" name="Google Shape;590;g2ce33065504_0_227"/>
          <p:cNvCxnSpPr/>
          <p:nvPr/>
        </p:nvCxnSpPr>
        <p:spPr>
          <a:xfrm>
            <a:off x="6923925" y="3259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1" name="Google Shape;591;g2ce33065504_0_227"/>
          <p:cNvCxnSpPr/>
          <p:nvPr/>
        </p:nvCxnSpPr>
        <p:spPr>
          <a:xfrm>
            <a:off x="7622925" y="3259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2" name="Google Shape;592;g2ce33065504_0_227"/>
          <p:cNvCxnSpPr/>
          <p:nvPr/>
        </p:nvCxnSpPr>
        <p:spPr>
          <a:xfrm>
            <a:off x="8330400" y="3259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g2ce33065504_0_227"/>
          <p:cNvCxnSpPr/>
          <p:nvPr/>
        </p:nvCxnSpPr>
        <p:spPr>
          <a:xfrm>
            <a:off x="6596625" y="3437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g2ce33065504_0_227"/>
          <p:cNvCxnSpPr/>
          <p:nvPr/>
        </p:nvCxnSpPr>
        <p:spPr>
          <a:xfrm>
            <a:off x="7273425" y="3437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5" name="Google Shape;595;g2ce33065504_0_227"/>
          <p:cNvCxnSpPr/>
          <p:nvPr/>
        </p:nvCxnSpPr>
        <p:spPr>
          <a:xfrm>
            <a:off x="7994400" y="3437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g2ce33065504_0_227"/>
          <p:cNvCxnSpPr/>
          <p:nvPr/>
        </p:nvCxnSpPr>
        <p:spPr>
          <a:xfrm>
            <a:off x="5977850" y="3437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7" name="Google Shape;597;g2ce33065504_0_227"/>
          <p:cNvCxnSpPr/>
          <p:nvPr/>
        </p:nvCxnSpPr>
        <p:spPr>
          <a:xfrm>
            <a:off x="6206625" y="3640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g2ce33065504_0_227"/>
          <p:cNvCxnSpPr/>
          <p:nvPr/>
        </p:nvCxnSpPr>
        <p:spPr>
          <a:xfrm>
            <a:off x="6923925" y="3640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g2ce33065504_0_227"/>
          <p:cNvCxnSpPr/>
          <p:nvPr/>
        </p:nvCxnSpPr>
        <p:spPr>
          <a:xfrm>
            <a:off x="7622925" y="3640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0" name="Google Shape;600;g2ce33065504_0_227"/>
          <p:cNvCxnSpPr/>
          <p:nvPr/>
        </p:nvCxnSpPr>
        <p:spPr>
          <a:xfrm>
            <a:off x="8330400" y="3640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1" name="Google Shape;601;g2ce33065504_0_227"/>
          <p:cNvCxnSpPr/>
          <p:nvPr/>
        </p:nvCxnSpPr>
        <p:spPr>
          <a:xfrm>
            <a:off x="6596625" y="3818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2" name="Google Shape;602;g2ce33065504_0_227"/>
          <p:cNvCxnSpPr/>
          <p:nvPr/>
        </p:nvCxnSpPr>
        <p:spPr>
          <a:xfrm>
            <a:off x="7273425" y="3818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3" name="Google Shape;603;g2ce33065504_0_227"/>
          <p:cNvCxnSpPr/>
          <p:nvPr/>
        </p:nvCxnSpPr>
        <p:spPr>
          <a:xfrm>
            <a:off x="7994400" y="3818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g2ce33065504_0_227"/>
          <p:cNvCxnSpPr/>
          <p:nvPr/>
        </p:nvCxnSpPr>
        <p:spPr>
          <a:xfrm>
            <a:off x="5977850" y="3818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5" name="Google Shape;605;g2ce33065504_0_227"/>
          <p:cNvCxnSpPr/>
          <p:nvPr/>
        </p:nvCxnSpPr>
        <p:spPr>
          <a:xfrm>
            <a:off x="6206625" y="4021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g2ce33065504_0_227"/>
          <p:cNvCxnSpPr/>
          <p:nvPr/>
        </p:nvCxnSpPr>
        <p:spPr>
          <a:xfrm>
            <a:off x="6923925" y="4021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g2ce33065504_0_227"/>
          <p:cNvCxnSpPr/>
          <p:nvPr/>
        </p:nvCxnSpPr>
        <p:spPr>
          <a:xfrm>
            <a:off x="7622925" y="4021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8" name="Google Shape;608;g2ce33065504_0_227"/>
          <p:cNvCxnSpPr/>
          <p:nvPr/>
        </p:nvCxnSpPr>
        <p:spPr>
          <a:xfrm>
            <a:off x="8330400" y="40214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9" name="Google Shape;609;g2ce33065504_0_227"/>
          <p:cNvCxnSpPr/>
          <p:nvPr/>
        </p:nvCxnSpPr>
        <p:spPr>
          <a:xfrm>
            <a:off x="6596625" y="4199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g2ce33065504_0_227"/>
          <p:cNvCxnSpPr/>
          <p:nvPr/>
        </p:nvCxnSpPr>
        <p:spPr>
          <a:xfrm>
            <a:off x="7273425" y="4199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g2ce33065504_0_227"/>
          <p:cNvCxnSpPr/>
          <p:nvPr/>
        </p:nvCxnSpPr>
        <p:spPr>
          <a:xfrm>
            <a:off x="7994400" y="4199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g2ce33065504_0_227"/>
          <p:cNvCxnSpPr/>
          <p:nvPr/>
        </p:nvCxnSpPr>
        <p:spPr>
          <a:xfrm>
            <a:off x="5977850" y="4199600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3" name="Google Shape;613;g2ce33065504_0_227"/>
          <p:cNvSpPr txBox="1"/>
          <p:nvPr/>
        </p:nvSpPr>
        <p:spPr>
          <a:xfrm>
            <a:off x="5886225" y="4377800"/>
            <a:ext cx="31266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DNA “Soup” - Where are the Genes?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614" name="Google Shape;614;g2ce33065504_0_227"/>
          <p:cNvPicPr preferRelativeResize="0"/>
          <p:nvPr/>
        </p:nvPicPr>
        <p:blipFill rotWithShape="1">
          <a:blip r:embed="rId4">
            <a:alphaModFix/>
          </a:blip>
          <a:srcRect b="46689" l="0" r="0" t="26330"/>
          <a:stretch/>
        </p:blipFill>
        <p:spPr>
          <a:xfrm>
            <a:off x="0" y="2992728"/>
            <a:ext cx="5526052" cy="945630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g2ce33065504_0_227"/>
          <p:cNvSpPr txBox="1"/>
          <p:nvPr/>
        </p:nvSpPr>
        <p:spPr>
          <a:xfrm>
            <a:off x="4742025" y="3834163"/>
            <a:ext cx="594000" cy="2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</a:rPr>
              <a:t>[</a:t>
            </a:r>
            <a:r>
              <a:rPr lang="en" sz="1000" u="sng">
                <a:solidFill>
                  <a:srgbClr val="0F9D58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6</a:t>
            </a:r>
            <a:r>
              <a:rPr lang="en" sz="1000">
                <a:solidFill>
                  <a:srgbClr val="000000"/>
                </a:solidFill>
              </a:rPr>
              <a:t>]</a:t>
            </a:r>
            <a:endParaRPr sz="1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2ce33065504_0_200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Where can we Find Data?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21" name="Google Shape;621;g2ce33065504_0_2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6" name="Google Shape;626;g2ce33065504_0_2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g2ce33065504_0_273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Public Data Sources</a:t>
            </a:r>
            <a:endParaRPr/>
          </a:p>
        </p:txBody>
      </p:sp>
      <p:sp>
        <p:nvSpPr>
          <p:cNvPr id="628" name="Google Shape;628;g2ce33065504_0_273"/>
          <p:cNvSpPr txBox="1"/>
          <p:nvPr>
            <p:ph idx="2" type="body"/>
          </p:nvPr>
        </p:nvSpPr>
        <p:spPr>
          <a:xfrm>
            <a:off x="413500" y="1174725"/>
            <a:ext cx="51648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Bacteria and Viral Bioinformatics Resource Center (BV-BRC) [</a:t>
            </a:r>
            <a:r>
              <a:rPr lang="en" sz="1300" u="sng">
                <a:solidFill>
                  <a:schemeClr val="hlink"/>
                </a:solidFill>
                <a:hlinkClick r:id="rId4"/>
              </a:rPr>
              <a:t>7</a:t>
            </a:r>
            <a:r>
              <a:rPr lang="en" sz="1300"/>
              <a:t>]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Online database of bacteria (and viruses) with large amount of metadata around each sample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Importantly many strains come with AMR test results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b="1" lang="en" sz="1300"/>
              <a:t>Assembled Data</a:t>
            </a:r>
            <a:endParaRPr b="1"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For this course we’re going to be working with “Assembled” data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Assembly is a bioinformatic technique to take the millions of short reads and align them to themselves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Using overlapping regions the reads can be stitched back together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Still not a full single circular genome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Fewer pieces to work with and higher quality!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</p:txBody>
      </p:sp>
      <p:pic>
        <p:nvPicPr>
          <p:cNvPr id="629" name="Google Shape;629;g2ce33065504_0_2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7324" y="158250"/>
            <a:ext cx="3306675" cy="2234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g2ce33065504_0_2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45671" y="2473874"/>
            <a:ext cx="3290010" cy="223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2ce33065504_0_205"/>
          <p:cNvSpPr txBox="1"/>
          <p:nvPr/>
        </p:nvSpPr>
        <p:spPr>
          <a:xfrm>
            <a:off x="459600" y="505900"/>
            <a:ext cx="64692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Data Preprocessing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36" name="Google Shape;636;g2ce33065504_0_2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" name="Google Shape;641;g2ce33065504_0_3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g2ce33065504_0_320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Genes &amp; Alignment</a:t>
            </a:r>
            <a:endParaRPr/>
          </a:p>
        </p:txBody>
      </p:sp>
      <p:sp>
        <p:nvSpPr>
          <p:cNvPr id="643" name="Google Shape;643;g2ce33065504_0_320"/>
          <p:cNvSpPr txBox="1"/>
          <p:nvPr>
            <p:ph idx="2" type="body"/>
          </p:nvPr>
        </p:nvSpPr>
        <p:spPr>
          <a:xfrm>
            <a:off x="413500" y="1174725"/>
            <a:ext cx="47391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A perfectly assembled bacterial genomes can be anywhere between 2 million and 6 million nucleotides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That’s a very long string! 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We certainly could try working with the whole sequence but it might prove computationally difficult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Instead we can try to subset the genome down to just areas we care about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In this case: </a:t>
            </a:r>
            <a:r>
              <a:rPr b="1" lang="en" sz="1300"/>
              <a:t>Known Resistance Genes</a:t>
            </a:r>
            <a:endParaRPr b="1"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This will introduce biases - we are throwing away much of the genomic sequences but it will allow us to achieve a predictive model in a reasonable time frame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</p:txBody>
      </p:sp>
      <p:sp>
        <p:nvSpPr>
          <p:cNvPr id="644" name="Google Shape;644;g2ce33065504_0_320"/>
          <p:cNvSpPr txBox="1"/>
          <p:nvPr/>
        </p:nvSpPr>
        <p:spPr>
          <a:xfrm>
            <a:off x="5786700" y="1097125"/>
            <a:ext cx="2949600" cy="16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If we had a list of important genes (toy example):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sz="1200"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45" name="Google Shape;645;g2ce33065504_0_320"/>
          <p:cNvSpPr txBox="1"/>
          <p:nvPr/>
        </p:nvSpPr>
        <p:spPr>
          <a:xfrm>
            <a:off x="5216700" y="3401525"/>
            <a:ext cx="39453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CGTATAACTGATCGGAACAGCGGTA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646" name="Google Shape;646;g2ce33065504_0_320"/>
          <p:cNvCxnSpPr/>
          <p:nvPr/>
        </p:nvCxnSpPr>
        <p:spPr>
          <a:xfrm>
            <a:off x="6708475" y="2233975"/>
            <a:ext cx="0" cy="75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7" name="Google Shape;647;g2ce33065504_0_320"/>
          <p:cNvSpPr txBox="1"/>
          <p:nvPr/>
        </p:nvSpPr>
        <p:spPr>
          <a:xfrm>
            <a:off x="6892850" y="2402875"/>
            <a:ext cx="18024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Can we search for them in each sample?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648" name="Google Shape;648;g2ce33065504_0_320"/>
          <p:cNvSpPr txBox="1"/>
          <p:nvPr/>
        </p:nvSpPr>
        <p:spPr>
          <a:xfrm>
            <a:off x="5559150" y="3794550"/>
            <a:ext cx="33186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Assembled Sample Genomes (toy example)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649" name="Google Shape;649;g2ce33065504_0_320"/>
          <p:cNvSpPr txBox="1"/>
          <p:nvPr/>
        </p:nvSpPr>
        <p:spPr>
          <a:xfrm>
            <a:off x="5482950" y="3118838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/>
          </a:p>
        </p:txBody>
      </p:sp>
      <p:sp>
        <p:nvSpPr>
          <p:cNvPr id="650" name="Google Shape;650;g2ce33065504_0_320"/>
          <p:cNvSpPr txBox="1"/>
          <p:nvPr/>
        </p:nvSpPr>
        <p:spPr>
          <a:xfrm>
            <a:off x="7276275" y="31188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sz="12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370E7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2d077031e3_0_0"/>
          <p:cNvSpPr txBox="1"/>
          <p:nvPr/>
        </p:nvSpPr>
        <p:spPr>
          <a:xfrm>
            <a:off x="459600" y="671850"/>
            <a:ext cx="8262000" cy="43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Weekly Updates</a:t>
            </a:r>
            <a:endParaRPr b="1" sz="75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●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Please provide a quick update on either: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○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Something you did/saw this week that you thought was interesting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○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What you’re looking forward to about this week’s workshop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(Reminder - please have your cameras on if possible)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83" name="Google Shape;283;g32d077031e3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9975" y="4632350"/>
            <a:ext cx="1852052" cy="3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" name="Google Shape;655;g2ce33065504_0_3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Google Shape;656;g2ce33065504_0_335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CARD</a:t>
            </a:r>
            <a:endParaRPr/>
          </a:p>
        </p:txBody>
      </p:sp>
      <p:sp>
        <p:nvSpPr>
          <p:cNvPr id="657" name="Google Shape;657;g2ce33065504_0_335"/>
          <p:cNvSpPr txBox="1"/>
          <p:nvPr>
            <p:ph idx="2" type="body"/>
          </p:nvPr>
        </p:nvSpPr>
        <p:spPr>
          <a:xfrm>
            <a:off x="413500" y="1174725"/>
            <a:ext cx="47391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So where can we gather our set of important genes?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Comprehensive Antibiotic Resistance Database (CARD) [</a:t>
            </a:r>
            <a:r>
              <a:rPr lang="en" sz="1300" u="sng">
                <a:solidFill>
                  <a:schemeClr val="hlink"/>
                </a:solidFill>
                <a:hlinkClick r:id="rId4"/>
              </a:rPr>
              <a:t>8</a:t>
            </a:r>
            <a:r>
              <a:rPr lang="en" sz="1300"/>
              <a:t>]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Two main types of resistance genes: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Presence/Absence (if exists then R)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Variant (if mutation in sequence then R)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Comes in FASTA format: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Header = Gene name + ID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Body = DNA string (or Protein string)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We’ll work with the DNA FASTA format</a:t>
            </a:r>
            <a:endParaRPr sz="1300"/>
          </a:p>
        </p:txBody>
      </p:sp>
      <p:pic>
        <p:nvPicPr>
          <p:cNvPr id="658" name="Google Shape;658;g2ce33065504_0_3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2328563"/>
            <a:ext cx="4490524" cy="262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9" name="Google Shape;659;g2ce33065504_0_3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1" y="574842"/>
            <a:ext cx="4349550" cy="1011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g2ce33065504_0_335"/>
          <p:cNvSpPr txBox="1"/>
          <p:nvPr/>
        </p:nvSpPr>
        <p:spPr>
          <a:xfrm>
            <a:off x="4588375" y="185313"/>
            <a:ext cx="43497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Presence/</a:t>
            </a:r>
            <a:r>
              <a:rPr b="1" lang="en"/>
              <a:t>Absence</a:t>
            </a:r>
            <a:r>
              <a:rPr b="1" lang="en">
                <a:solidFill>
                  <a:srgbClr val="000000"/>
                </a:solidFill>
              </a:rPr>
              <a:t> Gene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661" name="Google Shape;661;g2ce33065504_0_335"/>
          <p:cNvSpPr txBox="1"/>
          <p:nvPr/>
        </p:nvSpPr>
        <p:spPr>
          <a:xfrm>
            <a:off x="4642413" y="1863763"/>
            <a:ext cx="43497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Variant Gene (variants highlighted in red)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2ce33065504_0_315"/>
          <p:cNvSpPr txBox="1"/>
          <p:nvPr/>
        </p:nvSpPr>
        <p:spPr>
          <a:xfrm>
            <a:off x="459600" y="505900"/>
            <a:ext cx="67932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Workshop 2</a:t>
            </a:r>
            <a:endParaRPr b="1" sz="7500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Data Exploration</a:t>
            </a:r>
            <a:endParaRPr b="1" sz="7500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67" name="Google Shape;667;g2ce33065504_0_3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Google Shape;672;g2cdb5430bfc_0_3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g2cdb5430bfc_0_314"/>
          <p:cNvSpPr txBox="1"/>
          <p:nvPr>
            <p:ph type="title"/>
          </p:nvPr>
        </p:nvSpPr>
        <p:spPr>
          <a:xfrm>
            <a:off x="459600" y="442475"/>
            <a:ext cx="61473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674" name="Google Shape;674;g2cdb5430bfc_0_314"/>
          <p:cNvSpPr txBox="1"/>
          <p:nvPr>
            <p:ph idx="2" type="body"/>
          </p:nvPr>
        </p:nvSpPr>
        <p:spPr>
          <a:xfrm>
            <a:off x="413400" y="1230250"/>
            <a:ext cx="77181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[1]:</a:t>
            </a:r>
            <a:r>
              <a:rPr lang="en" sz="1300" u="sng">
                <a:solidFill>
                  <a:schemeClr val="hlink"/>
                </a:solidFill>
                <a:hlinkClick r:id="rId4"/>
              </a:rPr>
              <a:t>https://em100.edaptivedocs.net/Login.aspx?_ga=2.87309720.1855123465.1712506668-1848165892.1711849752</a:t>
            </a:r>
            <a:r>
              <a:rPr lang="en" sz="1300"/>
              <a:t>   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[2]: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https://www.illumina.com/science/technology/next-generation-sequencing/sequencing-technology.html#:~:text=The%20Illumina%20semiconductor%20sequencing%20method,high%20data%20accuracy%20of%20SBS</a:t>
            </a:r>
            <a:r>
              <a:rPr lang="en" sz="1300"/>
              <a:t>.  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[3]:</a:t>
            </a:r>
            <a:r>
              <a:rPr lang="en" sz="1300" u="sng">
                <a:solidFill>
                  <a:schemeClr val="hlink"/>
                </a:solidFill>
                <a:hlinkClick r:id="rId6"/>
              </a:rPr>
              <a:t>https://nanoporetech.com/platform/technology</a:t>
            </a:r>
            <a:r>
              <a:rPr lang="en" sz="1300"/>
              <a:t>  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[4]:</a:t>
            </a:r>
            <a:r>
              <a:rPr lang="en" sz="1300" u="sng">
                <a:solidFill>
                  <a:schemeClr val="hlink"/>
                </a:solidFill>
                <a:hlinkClick r:id="rId7"/>
              </a:rPr>
              <a:t>https://www.illumina.com/systems/sequencing-platforms/nextseq-1000-2000.html</a:t>
            </a:r>
            <a:r>
              <a:rPr lang="en" sz="1300"/>
              <a:t>  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[5]:</a:t>
            </a:r>
            <a:r>
              <a:rPr lang="en" sz="1300" u="sng">
                <a:solidFill>
                  <a:schemeClr val="hlink"/>
                </a:solidFill>
                <a:hlinkClick r:id="rId8"/>
              </a:rPr>
              <a:t>https://nanoporetech.com/products/sequence/promethion</a:t>
            </a:r>
            <a:r>
              <a:rPr lang="en" sz="1300"/>
              <a:t>  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[6]:</a:t>
            </a:r>
            <a:r>
              <a:rPr lang="en" sz="1300" u="sng">
                <a:solidFill>
                  <a:schemeClr val="hlink"/>
                </a:solidFill>
                <a:hlinkClick r:id="rId9"/>
              </a:rPr>
              <a:t>https://gencoded.com/index.php/2020/05/20/fastq-format-an-overview/</a:t>
            </a:r>
            <a:r>
              <a:rPr lang="en" sz="1300"/>
              <a:t>  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[7]:</a:t>
            </a:r>
            <a:r>
              <a:rPr lang="en" sz="1300" u="sng">
                <a:solidFill>
                  <a:schemeClr val="hlink"/>
                </a:solidFill>
                <a:hlinkClick r:id="rId10"/>
              </a:rPr>
              <a:t>https://www.bv-brc.org/</a:t>
            </a:r>
            <a:r>
              <a:rPr lang="en" sz="1300"/>
              <a:t>  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[8]:</a:t>
            </a:r>
            <a:r>
              <a:rPr lang="en" sz="1300" u="sng">
                <a:solidFill>
                  <a:schemeClr val="hlink"/>
                </a:solidFill>
                <a:hlinkClick r:id="rId11"/>
              </a:rPr>
              <a:t>https://card.mcmaster.ca/</a:t>
            </a:r>
            <a:r>
              <a:rPr lang="en" sz="1300"/>
              <a:t>  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"/>
          <p:cNvSpPr txBox="1"/>
          <p:nvPr>
            <p:ph type="title"/>
          </p:nvPr>
        </p:nvSpPr>
        <p:spPr>
          <a:xfrm>
            <a:off x="395875" y="1180700"/>
            <a:ext cx="5876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lang="en" sz="5500"/>
              <a:t>Workshop 2 </a:t>
            </a:r>
            <a:endParaRPr sz="55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lang="en" sz="5500"/>
              <a:t>Data Exploration &amp; Extraction</a:t>
            </a:r>
            <a:endParaRPr sz="55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t/>
            </a:r>
            <a:endParaRPr sz="5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g2d27a891c23_0_1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g2d27a891c23_0_142"/>
          <p:cNvSpPr txBox="1"/>
          <p:nvPr>
            <p:ph type="title"/>
          </p:nvPr>
        </p:nvSpPr>
        <p:spPr>
          <a:xfrm>
            <a:off x="459600" y="442475"/>
            <a:ext cx="61473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Sessions Overview</a:t>
            </a:r>
            <a:endParaRPr/>
          </a:p>
        </p:txBody>
      </p:sp>
      <p:sp>
        <p:nvSpPr>
          <p:cNvPr id="295" name="Google Shape;295;g2d27a891c23_0_142"/>
          <p:cNvSpPr txBox="1"/>
          <p:nvPr>
            <p:ph idx="2" type="body"/>
          </p:nvPr>
        </p:nvSpPr>
        <p:spPr>
          <a:xfrm>
            <a:off x="413400" y="1230250"/>
            <a:ext cx="77181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1 – Project Introduction &amp; Setup</a:t>
            </a:r>
            <a:r>
              <a:rPr b="1" lang="en" sz="1600"/>
              <a:t> </a:t>
            </a:r>
            <a:endParaRPr b="1"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/>
              <a:t>Workshop 2 – Genomic Data (A2 Assignment)</a:t>
            </a:r>
            <a:endParaRPr b="1" sz="18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3 – Data Analysis &amp; Visualization (A3 Assignment)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4 – Featurization &amp; Baseline Modeling (A4 Assignment)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5 – Model Training Approaches </a:t>
            </a:r>
            <a:r>
              <a:rPr lang="en" sz="1600"/>
              <a:t>(Final Assignment Set)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6 – Model Tuning 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7 – Performance Evaluation</a:t>
            </a:r>
            <a:r>
              <a:rPr lang="en" sz="1600"/>
              <a:t> (</a:t>
            </a:r>
            <a:r>
              <a:rPr lang="en" sz="1600"/>
              <a:t>Final Assignment Code/Testing Due</a:t>
            </a:r>
            <a:r>
              <a:rPr lang="en" sz="1600"/>
              <a:t>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8 – Results Presentation &amp; Wrap up </a:t>
            </a:r>
            <a:r>
              <a:rPr lang="en" sz="1600"/>
              <a:t>(Final Presentation Due)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cdb5430bfc_0_180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What can be Measured?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01" name="Google Shape;301;g2cdb5430bfc_0_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g2efdddeb1ba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g2efdddeb1ba_0_0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308" name="Google Shape;308;g2efdddeb1ba_0_0"/>
          <p:cNvSpPr txBox="1"/>
          <p:nvPr>
            <p:ph idx="2" type="body"/>
          </p:nvPr>
        </p:nvSpPr>
        <p:spPr>
          <a:xfrm>
            <a:off x="413400" y="1458850"/>
            <a:ext cx="41586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Remembering back to last week: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Aiming to predict AMR directly from genomes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Bacterial genomes are relatively small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400"/>
          </a:p>
        </p:txBody>
      </p:sp>
      <p:sp>
        <p:nvSpPr>
          <p:cNvPr id="309" name="Google Shape;309;g2efdddeb1ba_0_0"/>
          <p:cNvSpPr/>
          <p:nvPr/>
        </p:nvSpPr>
        <p:spPr>
          <a:xfrm rot="1640334">
            <a:off x="4548810" y="1817624"/>
            <a:ext cx="2269104" cy="787299"/>
          </a:xfrm>
          <a:prstGeom prst="flowChartTerminator">
            <a:avLst/>
          </a:prstGeom>
          <a:solidFill>
            <a:srgbClr val="B6D7A8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10" name="Google Shape;310;g2efdddeb1ba_0_0"/>
          <p:cNvSpPr/>
          <p:nvPr/>
        </p:nvSpPr>
        <p:spPr>
          <a:xfrm>
            <a:off x="6102763" y="2481166"/>
            <a:ext cx="388800" cy="3888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11" name="Google Shape;311;g2efdddeb1ba_0_0"/>
          <p:cNvSpPr/>
          <p:nvPr/>
        </p:nvSpPr>
        <p:spPr>
          <a:xfrm>
            <a:off x="6144734" y="2523137"/>
            <a:ext cx="305100" cy="3051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12" name="Google Shape;312;g2efdddeb1ba_0_0"/>
          <p:cNvSpPr/>
          <p:nvPr/>
        </p:nvSpPr>
        <p:spPr>
          <a:xfrm>
            <a:off x="5964571" y="2133366"/>
            <a:ext cx="240000" cy="2400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13" name="Google Shape;313;g2efdddeb1ba_0_0"/>
          <p:cNvSpPr/>
          <p:nvPr/>
        </p:nvSpPr>
        <p:spPr>
          <a:xfrm>
            <a:off x="5990478" y="2159273"/>
            <a:ext cx="188100" cy="1881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14" name="Google Shape;314;g2efdddeb1ba_0_0"/>
          <p:cNvSpPr/>
          <p:nvPr/>
        </p:nvSpPr>
        <p:spPr>
          <a:xfrm>
            <a:off x="4866546" y="1626796"/>
            <a:ext cx="925440" cy="746511"/>
          </a:xfrm>
          <a:custGeom>
            <a:rect b="b" l="l" r="r" t="t"/>
            <a:pathLst>
              <a:path extrusionOk="0" h="34900" w="43260">
                <a:moveTo>
                  <a:pt x="6701" y="15593"/>
                </a:moveTo>
                <a:cubicBezTo>
                  <a:pt x="6701" y="12163"/>
                  <a:pt x="6555" y="7693"/>
                  <a:pt x="9299" y="5635"/>
                </a:cubicBezTo>
                <a:cubicBezTo>
                  <a:pt x="12206" y="3455"/>
                  <a:pt x="16598" y="3455"/>
                  <a:pt x="20123" y="4336"/>
                </a:cubicBezTo>
                <a:cubicBezTo>
                  <a:pt x="27169" y="6098"/>
                  <a:pt x="29274" y="15652"/>
                  <a:pt x="34410" y="20788"/>
                </a:cubicBezTo>
                <a:cubicBezTo>
                  <a:pt x="36453" y="22831"/>
                  <a:pt x="42370" y="23159"/>
                  <a:pt x="43069" y="20355"/>
                </a:cubicBezTo>
                <a:cubicBezTo>
                  <a:pt x="43835" y="17284"/>
                  <a:pt x="36310" y="13926"/>
                  <a:pt x="34410" y="16458"/>
                </a:cubicBezTo>
                <a:cubicBezTo>
                  <a:pt x="31444" y="20410"/>
                  <a:pt x="37340" y="26386"/>
                  <a:pt x="36142" y="31179"/>
                </a:cubicBezTo>
                <a:cubicBezTo>
                  <a:pt x="35233" y="34814"/>
                  <a:pt x="28797" y="35602"/>
                  <a:pt x="25318" y="34210"/>
                </a:cubicBezTo>
                <a:cubicBezTo>
                  <a:pt x="22675" y="33153"/>
                  <a:pt x="19410" y="29217"/>
                  <a:pt x="20989" y="26849"/>
                </a:cubicBezTo>
                <a:cubicBezTo>
                  <a:pt x="22766" y="24183"/>
                  <a:pt x="25397" y="18101"/>
                  <a:pt x="22288" y="17324"/>
                </a:cubicBezTo>
                <a:cubicBezTo>
                  <a:pt x="19415" y="16606"/>
                  <a:pt x="18162" y="21609"/>
                  <a:pt x="15793" y="23386"/>
                </a:cubicBezTo>
                <a:cubicBezTo>
                  <a:pt x="14275" y="24525"/>
                  <a:pt x="10625" y="24361"/>
                  <a:pt x="10165" y="22520"/>
                </a:cubicBezTo>
                <a:cubicBezTo>
                  <a:pt x="9163" y="18511"/>
                  <a:pt x="14358" y="15272"/>
                  <a:pt x="15360" y="11263"/>
                </a:cubicBezTo>
                <a:cubicBezTo>
                  <a:pt x="16331" y="7380"/>
                  <a:pt x="13745" y="2229"/>
                  <a:pt x="10165" y="439"/>
                </a:cubicBezTo>
                <a:cubicBezTo>
                  <a:pt x="4277" y="-2505"/>
                  <a:pt x="-3149" y="13535"/>
                  <a:pt x="1506" y="18190"/>
                </a:cubicBezTo>
                <a:cubicBezTo>
                  <a:pt x="3456" y="20140"/>
                  <a:pt x="6334" y="15028"/>
                  <a:pt x="7567" y="12562"/>
                </a:cubicBezTo>
              </a:path>
            </a:pathLst>
          </a:cu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5" name="Google Shape;315;g2efdddeb1ba_0_0"/>
          <p:cNvSpPr/>
          <p:nvPr/>
        </p:nvSpPr>
        <p:spPr>
          <a:xfrm>
            <a:off x="4866546" y="1683121"/>
            <a:ext cx="925440" cy="746511"/>
          </a:xfrm>
          <a:custGeom>
            <a:rect b="b" l="l" r="r" t="t"/>
            <a:pathLst>
              <a:path extrusionOk="0" h="34900" w="43260">
                <a:moveTo>
                  <a:pt x="6701" y="15593"/>
                </a:moveTo>
                <a:cubicBezTo>
                  <a:pt x="6701" y="12163"/>
                  <a:pt x="6555" y="7693"/>
                  <a:pt x="9299" y="5635"/>
                </a:cubicBezTo>
                <a:cubicBezTo>
                  <a:pt x="12206" y="3455"/>
                  <a:pt x="16598" y="3455"/>
                  <a:pt x="20123" y="4336"/>
                </a:cubicBezTo>
                <a:cubicBezTo>
                  <a:pt x="27169" y="6098"/>
                  <a:pt x="29274" y="15652"/>
                  <a:pt x="34410" y="20788"/>
                </a:cubicBezTo>
                <a:cubicBezTo>
                  <a:pt x="36453" y="22831"/>
                  <a:pt x="42370" y="23159"/>
                  <a:pt x="43069" y="20355"/>
                </a:cubicBezTo>
                <a:cubicBezTo>
                  <a:pt x="43835" y="17284"/>
                  <a:pt x="36310" y="13926"/>
                  <a:pt x="34410" y="16458"/>
                </a:cubicBezTo>
                <a:cubicBezTo>
                  <a:pt x="31444" y="20410"/>
                  <a:pt x="37340" y="26386"/>
                  <a:pt x="36142" y="31179"/>
                </a:cubicBezTo>
                <a:cubicBezTo>
                  <a:pt x="35233" y="34814"/>
                  <a:pt x="28797" y="35602"/>
                  <a:pt x="25318" y="34210"/>
                </a:cubicBezTo>
                <a:cubicBezTo>
                  <a:pt x="22675" y="33153"/>
                  <a:pt x="19410" y="29217"/>
                  <a:pt x="20989" y="26849"/>
                </a:cubicBezTo>
                <a:cubicBezTo>
                  <a:pt x="22766" y="24183"/>
                  <a:pt x="25397" y="18101"/>
                  <a:pt x="22288" y="17324"/>
                </a:cubicBezTo>
                <a:cubicBezTo>
                  <a:pt x="19415" y="16606"/>
                  <a:pt x="18162" y="21609"/>
                  <a:pt x="15793" y="23386"/>
                </a:cubicBezTo>
                <a:cubicBezTo>
                  <a:pt x="14275" y="24525"/>
                  <a:pt x="10625" y="24361"/>
                  <a:pt x="10165" y="22520"/>
                </a:cubicBezTo>
                <a:cubicBezTo>
                  <a:pt x="9163" y="18511"/>
                  <a:pt x="14358" y="15272"/>
                  <a:pt x="15360" y="11263"/>
                </a:cubicBezTo>
                <a:cubicBezTo>
                  <a:pt x="16331" y="7380"/>
                  <a:pt x="13745" y="2229"/>
                  <a:pt x="10165" y="439"/>
                </a:cubicBezTo>
                <a:cubicBezTo>
                  <a:pt x="4277" y="-2505"/>
                  <a:pt x="-3149" y="13535"/>
                  <a:pt x="1506" y="18190"/>
                </a:cubicBezTo>
                <a:cubicBezTo>
                  <a:pt x="3456" y="20140"/>
                  <a:pt x="6334" y="15028"/>
                  <a:pt x="7567" y="12562"/>
                </a:cubicBezTo>
              </a:path>
            </a:pathLst>
          </a:cu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6" name="Google Shape;316;g2efdddeb1ba_0_0"/>
          <p:cNvSpPr txBox="1"/>
          <p:nvPr/>
        </p:nvSpPr>
        <p:spPr>
          <a:xfrm>
            <a:off x="4494750" y="966100"/>
            <a:ext cx="18615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Bacterial Genome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C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17" name="Google Shape;317;g2efdddeb1ba_0_0"/>
          <p:cNvSpPr txBox="1"/>
          <p:nvPr/>
        </p:nvSpPr>
        <p:spPr>
          <a:xfrm>
            <a:off x="5964575" y="1562688"/>
            <a:ext cx="10800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Plasmids</a:t>
            </a:r>
            <a:endParaRPr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18" name="Google Shape;318;g2efdddeb1ba_0_0"/>
          <p:cNvCxnSpPr/>
          <p:nvPr/>
        </p:nvCxnSpPr>
        <p:spPr>
          <a:xfrm>
            <a:off x="4922200" y="1335575"/>
            <a:ext cx="78000" cy="291300"/>
          </a:xfrm>
          <a:prstGeom prst="straightConnector1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9" name="Google Shape;319;g2efdddeb1ba_0_0"/>
          <p:cNvCxnSpPr/>
          <p:nvPr/>
        </p:nvCxnSpPr>
        <p:spPr>
          <a:xfrm flipH="1">
            <a:off x="6395600" y="1930975"/>
            <a:ext cx="129900" cy="465300"/>
          </a:xfrm>
          <a:prstGeom prst="straightConnector1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0" name="Google Shape;320;g2efdddeb1ba_0_0"/>
          <p:cNvSpPr/>
          <p:nvPr/>
        </p:nvSpPr>
        <p:spPr>
          <a:xfrm>
            <a:off x="7044575" y="1010525"/>
            <a:ext cx="1976700" cy="19767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21" name="Google Shape;321;g2efdddeb1ba_0_0"/>
          <p:cNvSpPr/>
          <p:nvPr/>
        </p:nvSpPr>
        <p:spPr>
          <a:xfrm>
            <a:off x="7217175" y="1173125"/>
            <a:ext cx="1651500" cy="16515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22" name="Google Shape;322;g2efdddeb1ba_0_0"/>
          <p:cNvCxnSpPr>
            <a:stCxn id="320" idx="1"/>
            <a:endCxn id="321" idx="1"/>
          </p:cNvCxnSpPr>
          <p:nvPr/>
        </p:nvCxnSpPr>
        <p:spPr>
          <a:xfrm>
            <a:off x="7334056" y="1300006"/>
            <a:ext cx="125100" cy="114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g2efdddeb1ba_0_0"/>
          <p:cNvCxnSpPr>
            <a:stCxn id="320" idx="0"/>
            <a:endCxn id="321" idx="0"/>
          </p:cNvCxnSpPr>
          <p:nvPr/>
        </p:nvCxnSpPr>
        <p:spPr>
          <a:xfrm>
            <a:off x="8032925" y="1010525"/>
            <a:ext cx="9900" cy="1626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g2efdddeb1ba_0_0"/>
          <p:cNvCxnSpPr>
            <a:stCxn id="321" idx="6"/>
            <a:endCxn id="320" idx="6"/>
          </p:cNvCxnSpPr>
          <p:nvPr/>
        </p:nvCxnSpPr>
        <p:spPr>
          <a:xfrm>
            <a:off x="8868675" y="1998875"/>
            <a:ext cx="152700" cy="0"/>
          </a:xfrm>
          <a:prstGeom prst="straightConnector1">
            <a:avLst/>
          </a:prstGeom>
          <a:noFill/>
          <a:ln cap="flat" cmpd="sng" w="38100">
            <a:solidFill>
              <a:srgbClr val="0F9D5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g2efdddeb1ba_0_0"/>
          <p:cNvCxnSpPr>
            <a:stCxn id="321" idx="5"/>
            <a:endCxn id="320" idx="5"/>
          </p:cNvCxnSpPr>
          <p:nvPr/>
        </p:nvCxnSpPr>
        <p:spPr>
          <a:xfrm>
            <a:off x="8626818" y="2582768"/>
            <a:ext cx="105000" cy="1149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g2efdddeb1ba_0_0"/>
          <p:cNvCxnSpPr>
            <a:stCxn id="320" idx="3"/>
            <a:endCxn id="321" idx="3"/>
          </p:cNvCxnSpPr>
          <p:nvPr/>
        </p:nvCxnSpPr>
        <p:spPr>
          <a:xfrm flipH="1" rot="10800000">
            <a:off x="7334056" y="2582844"/>
            <a:ext cx="125100" cy="1149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7" name="Google Shape;327;g2efdddeb1ba_0_0"/>
          <p:cNvSpPr txBox="1"/>
          <p:nvPr/>
        </p:nvSpPr>
        <p:spPr>
          <a:xfrm>
            <a:off x="7547250" y="1640800"/>
            <a:ext cx="1167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Genome is Circular</a:t>
            </a:r>
            <a:endParaRPr b="1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g2efdddeb1ba_0_0"/>
          <p:cNvSpPr txBox="1"/>
          <p:nvPr/>
        </p:nvSpPr>
        <p:spPr>
          <a:xfrm>
            <a:off x="7100575" y="698850"/>
            <a:ext cx="1167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Gene A</a:t>
            </a:r>
            <a:endParaRPr b="1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g2efdddeb1ba_0_0"/>
          <p:cNvSpPr txBox="1"/>
          <p:nvPr/>
        </p:nvSpPr>
        <p:spPr>
          <a:xfrm>
            <a:off x="7566775" y="2936700"/>
            <a:ext cx="1167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00FF"/>
                </a:solidFill>
                <a:latin typeface="Montserrat"/>
                <a:ea typeface="Montserrat"/>
                <a:cs typeface="Montserrat"/>
                <a:sym typeface="Montserrat"/>
              </a:rPr>
              <a:t>Gene B</a:t>
            </a:r>
            <a:endParaRPr b="1">
              <a:solidFill>
                <a:srgbClr val="99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g2ce33065504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g2ce33065504_0_0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336" name="Google Shape;336;g2ce33065504_0_0"/>
          <p:cNvSpPr txBox="1"/>
          <p:nvPr>
            <p:ph idx="2" type="body"/>
          </p:nvPr>
        </p:nvSpPr>
        <p:spPr>
          <a:xfrm>
            <a:off x="413400" y="1230250"/>
            <a:ext cx="41586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Remembering back to last week: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Aiming to predict AMR directly from genomes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Bacterial genomes are relatively small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400"/>
              <a:t>For our supervised learning task we need two sets of information: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Y labels: ground truths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X data: feature matrix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400"/>
          </a:p>
        </p:txBody>
      </p:sp>
      <p:sp>
        <p:nvSpPr>
          <p:cNvPr id="337" name="Google Shape;337;g2ce33065504_0_0"/>
          <p:cNvSpPr txBox="1"/>
          <p:nvPr/>
        </p:nvSpPr>
        <p:spPr>
          <a:xfrm>
            <a:off x="8783100" y="4819700"/>
            <a:ext cx="3609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[</a:t>
            </a:r>
            <a:r>
              <a:rPr b="0" i="0" lang="en" sz="1000" u="sng" cap="none" strike="noStrike">
                <a:solidFill>
                  <a:srgbClr val="0F9D58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</a:t>
            </a:r>
            <a:r>
              <a:rPr b="0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g2ce33065504_0_0"/>
          <p:cNvSpPr/>
          <p:nvPr/>
        </p:nvSpPr>
        <p:spPr>
          <a:xfrm rot="1640334">
            <a:off x="4548810" y="1131824"/>
            <a:ext cx="2269104" cy="787299"/>
          </a:xfrm>
          <a:prstGeom prst="flowChartTerminator">
            <a:avLst/>
          </a:prstGeom>
          <a:solidFill>
            <a:srgbClr val="B6D7A8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39" name="Google Shape;339;g2ce33065504_0_0"/>
          <p:cNvSpPr/>
          <p:nvPr/>
        </p:nvSpPr>
        <p:spPr>
          <a:xfrm>
            <a:off x="6102763" y="1795366"/>
            <a:ext cx="388800" cy="3888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0" name="Google Shape;340;g2ce33065504_0_0"/>
          <p:cNvSpPr/>
          <p:nvPr/>
        </p:nvSpPr>
        <p:spPr>
          <a:xfrm>
            <a:off x="6144734" y="1837337"/>
            <a:ext cx="305100" cy="3051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1" name="Google Shape;341;g2ce33065504_0_0"/>
          <p:cNvSpPr/>
          <p:nvPr/>
        </p:nvSpPr>
        <p:spPr>
          <a:xfrm>
            <a:off x="5964571" y="1447566"/>
            <a:ext cx="240000" cy="2400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2" name="Google Shape;342;g2ce33065504_0_0"/>
          <p:cNvSpPr/>
          <p:nvPr/>
        </p:nvSpPr>
        <p:spPr>
          <a:xfrm>
            <a:off x="5990478" y="1473473"/>
            <a:ext cx="188100" cy="1881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3" name="Google Shape;343;g2ce33065504_0_0"/>
          <p:cNvSpPr/>
          <p:nvPr/>
        </p:nvSpPr>
        <p:spPr>
          <a:xfrm>
            <a:off x="4866546" y="940996"/>
            <a:ext cx="925440" cy="746511"/>
          </a:xfrm>
          <a:custGeom>
            <a:rect b="b" l="l" r="r" t="t"/>
            <a:pathLst>
              <a:path extrusionOk="0" h="34900" w="43260">
                <a:moveTo>
                  <a:pt x="6701" y="15593"/>
                </a:moveTo>
                <a:cubicBezTo>
                  <a:pt x="6701" y="12163"/>
                  <a:pt x="6555" y="7693"/>
                  <a:pt x="9299" y="5635"/>
                </a:cubicBezTo>
                <a:cubicBezTo>
                  <a:pt x="12206" y="3455"/>
                  <a:pt x="16598" y="3455"/>
                  <a:pt x="20123" y="4336"/>
                </a:cubicBezTo>
                <a:cubicBezTo>
                  <a:pt x="27169" y="6098"/>
                  <a:pt x="29274" y="15652"/>
                  <a:pt x="34410" y="20788"/>
                </a:cubicBezTo>
                <a:cubicBezTo>
                  <a:pt x="36453" y="22831"/>
                  <a:pt x="42370" y="23159"/>
                  <a:pt x="43069" y="20355"/>
                </a:cubicBezTo>
                <a:cubicBezTo>
                  <a:pt x="43835" y="17284"/>
                  <a:pt x="36310" y="13926"/>
                  <a:pt x="34410" y="16458"/>
                </a:cubicBezTo>
                <a:cubicBezTo>
                  <a:pt x="31444" y="20410"/>
                  <a:pt x="37340" y="26386"/>
                  <a:pt x="36142" y="31179"/>
                </a:cubicBezTo>
                <a:cubicBezTo>
                  <a:pt x="35233" y="34814"/>
                  <a:pt x="28797" y="35602"/>
                  <a:pt x="25318" y="34210"/>
                </a:cubicBezTo>
                <a:cubicBezTo>
                  <a:pt x="22675" y="33153"/>
                  <a:pt x="19410" y="29217"/>
                  <a:pt x="20989" y="26849"/>
                </a:cubicBezTo>
                <a:cubicBezTo>
                  <a:pt x="22766" y="24183"/>
                  <a:pt x="25397" y="18101"/>
                  <a:pt x="22288" y="17324"/>
                </a:cubicBezTo>
                <a:cubicBezTo>
                  <a:pt x="19415" y="16606"/>
                  <a:pt x="18162" y="21609"/>
                  <a:pt x="15793" y="23386"/>
                </a:cubicBezTo>
                <a:cubicBezTo>
                  <a:pt x="14275" y="24525"/>
                  <a:pt x="10625" y="24361"/>
                  <a:pt x="10165" y="22520"/>
                </a:cubicBezTo>
                <a:cubicBezTo>
                  <a:pt x="9163" y="18511"/>
                  <a:pt x="14358" y="15272"/>
                  <a:pt x="15360" y="11263"/>
                </a:cubicBezTo>
                <a:cubicBezTo>
                  <a:pt x="16331" y="7380"/>
                  <a:pt x="13745" y="2229"/>
                  <a:pt x="10165" y="439"/>
                </a:cubicBezTo>
                <a:cubicBezTo>
                  <a:pt x="4277" y="-2505"/>
                  <a:pt x="-3149" y="13535"/>
                  <a:pt x="1506" y="18190"/>
                </a:cubicBezTo>
                <a:cubicBezTo>
                  <a:pt x="3456" y="20140"/>
                  <a:pt x="6334" y="15028"/>
                  <a:pt x="7567" y="12562"/>
                </a:cubicBezTo>
              </a:path>
            </a:pathLst>
          </a:cu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4" name="Google Shape;344;g2ce33065504_0_0"/>
          <p:cNvSpPr/>
          <p:nvPr/>
        </p:nvSpPr>
        <p:spPr>
          <a:xfrm>
            <a:off x="4866546" y="997321"/>
            <a:ext cx="925440" cy="746511"/>
          </a:xfrm>
          <a:custGeom>
            <a:rect b="b" l="l" r="r" t="t"/>
            <a:pathLst>
              <a:path extrusionOk="0" h="34900" w="43260">
                <a:moveTo>
                  <a:pt x="6701" y="15593"/>
                </a:moveTo>
                <a:cubicBezTo>
                  <a:pt x="6701" y="12163"/>
                  <a:pt x="6555" y="7693"/>
                  <a:pt x="9299" y="5635"/>
                </a:cubicBezTo>
                <a:cubicBezTo>
                  <a:pt x="12206" y="3455"/>
                  <a:pt x="16598" y="3455"/>
                  <a:pt x="20123" y="4336"/>
                </a:cubicBezTo>
                <a:cubicBezTo>
                  <a:pt x="27169" y="6098"/>
                  <a:pt x="29274" y="15652"/>
                  <a:pt x="34410" y="20788"/>
                </a:cubicBezTo>
                <a:cubicBezTo>
                  <a:pt x="36453" y="22831"/>
                  <a:pt x="42370" y="23159"/>
                  <a:pt x="43069" y="20355"/>
                </a:cubicBezTo>
                <a:cubicBezTo>
                  <a:pt x="43835" y="17284"/>
                  <a:pt x="36310" y="13926"/>
                  <a:pt x="34410" y="16458"/>
                </a:cubicBezTo>
                <a:cubicBezTo>
                  <a:pt x="31444" y="20410"/>
                  <a:pt x="37340" y="26386"/>
                  <a:pt x="36142" y="31179"/>
                </a:cubicBezTo>
                <a:cubicBezTo>
                  <a:pt x="35233" y="34814"/>
                  <a:pt x="28797" y="35602"/>
                  <a:pt x="25318" y="34210"/>
                </a:cubicBezTo>
                <a:cubicBezTo>
                  <a:pt x="22675" y="33153"/>
                  <a:pt x="19410" y="29217"/>
                  <a:pt x="20989" y="26849"/>
                </a:cubicBezTo>
                <a:cubicBezTo>
                  <a:pt x="22766" y="24183"/>
                  <a:pt x="25397" y="18101"/>
                  <a:pt x="22288" y="17324"/>
                </a:cubicBezTo>
                <a:cubicBezTo>
                  <a:pt x="19415" y="16606"/>
                  <a:pt x="18162" y="21609"/>
                  <a:pt x="15793" y="23386"/>
                </a:cubicBezTo>
                <a:cubicBezTo>
                  <a:pt x="14275" y="24525"/>
                  <a:pt x="10625" y="24361"/>
                  <a:pt x="10165" y="22520"/>
                </a:cubicBezTo>
                <a:cubicBezTo>
                  <a:pt x="9163" y="18511"/>
                  <a:pt x="14358" y="15272"/>
                  <a:pt x="15360" y="11263"/>
                </a:cubicBezTo>
                <a:cubicBezTo>
                  <a:pt x="16331" y="7380"/>
                  <a:pt x="13745" y="2229"/>
                  <a:pt x="10165" y="439"/>
                </a:cubicBezTo>
                <a:cubicBezTo>
                  <a:pt x="4277" y="-2505"/>
                  <a:pt x="-3149" y="13535"/>
                  <a:pt x="1506" y="18190"/>
                </a:cubicBezTo>
                <a:cubicBezTo>
                  <a:pt x="3456" y="20140"/>
                  <a:pt x="6334" y="15028"/>
                  <a:pt x="7567" y="12562"/>
                </a:cubicBezTo>
              </a:path>
            </a:pathLst>
          </a:cu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5" name="Google Shape;345;g2ce33065504_0_0"/>
          <p:cNvSpPr txBox="1"/>
          <p:nvPr/>
        </p:nvSpPr>
        <p:spPr>
          <a:xfrm>
            <a:off x="4494750" y="280300"/>
            <a:ext cx="18615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Bacterial Genome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C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6" name="Google Shape;346;g2ce33065504_0_0"/>
          <p:cNvSpPr txBox="1"/>
          <p:nvPr/>
        </p:nvSpPr>
        <p:spPr>
          <a:xfrm>
            <a:off x="5964575" y="876888"/>
            <a:ext cx="10800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Plasmids</a:t>
            </a:r>
            <a:endParaRPr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47" name="Google Shape;347;g2ce33065504_0_0"/>
          <p:cNvCxnSpPr/>
          <p:nvPr/>
        </p:nvCxnSpPr>
        <p:spPr>
          <a:xfrm>
            <a:off x="4922200" y="649775"/>
            <a:ext cx="78000" cy="291300"/>
          </a:xfrm>
          <a:prstGeom prst="straightConnector1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8" name="Google Shape;348;g2ce33065504_0_0"/>
          <p:cNvCxnSpPr/>
          <p:nvPr/>
        </p:nvCxnSpPr>
        <p:spPr>
          <a:xfrm flipH="1">
            <a:off x="6395600" y="1245175"/>
            <a:ext cx="129900" cy="465300"/>
          </a:xfrm>
          <a:prstGeom prst="straightConnector1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9" name="Google Shape;349;g2ce33065504_0_0"/>
          <p:cNvSpPr/>
          <p:nvPr/>
        </p:nvSpPr>
        <p:spPr>
          <a:xfrm>
            <a:off x="7044575" y="324725"/>
            <a:ext cx="1976700" cy="19767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50" name="Google Shape;350;g2ce33065504_0_0"/>
          <p:cNvSpPr/>
          <p:nvPr/>
        </p:nvSpPr>
        <p:spPr>
          <a:xfrm>
            <a:off x="7217175" y="487325"/>
            <a:ext cx="1651500" cy="16515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51" name="Google Shape;351;g2ce33065504_0_0"/>
          <p:cNvCxnSpPr>
            <a:stCxn id="349" idx="1"/>
            <a:endCxn id="350" idx="1"/>
          </p:cNvCxnSpPr>
          <p:nvPr/>
        </p:nvCxnSpPr>
        <p:spPr>
          <a:xfrm>
            <a:off x="7334056" y="614206"/>
            <a:ext cx="125100" cy="114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g2ce33065504_0_0"/>
          <p:cNvCxnSpPr>
            <a:stCxn id="349" idx="0"/>
            <a:endCxn id="350" idx="0"/>
          </p:cNvCxnSpPr>
          <p:nvPr/>
        </p:nvCxnSpPr>
        <p:spPr>
          <a:xfrm>
            <a:off x="8032925" y="324725"/>
            <a:ext cx="9900" cy="1626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g2ce33065504_0_0"/>
          <p:cNvCxnSpPr>
            <a:stCxn id="350" idx="6"/>
            <a:endCxn id="349" idx="6"/>
          </p:cNvCxnSpPr>
          <p:nvPr/>
        </p:nvCxnSpPr>
        <p:spPr>
          <a:xfrm>
            <a:off x="8868675" y="1313075"/>
            <a:ext cx="152700" cy="0"/>
          </a:xfrm>
          <a:prstGeom prst="straightConnector1">
            <a:avLst/>
          </a:prstGeom>
          <a:noFill/>
          <a:ln cap="flat" cmpd="sng" w="38100">
            <a:solidFill>
              <a:srgbClr val="0F9D5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g2ce33065504_0_0"/>
          <p:cNvCxnSpPr>
            <a:stCxn id="350" idx="5"/>
            <a:endCxn id="349" idx="5"/>
          </p:cNvCxnSpPr>
          <p:nvPr/>
        </p:nvCxnSpPr>
        <p:spPr>
          <a:xfrm>
            <a:off x="8626818" y="1896968"/>
            <a:ext cx="105000" cy="1149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g2ce33065504_0_0"/>
          <p:cNvCxnSpPr>
            <a:stCxn id="349" idx="3"/>
            <a:endCxn id="350" idx="3"/>
          </p:cNvCxnSpPr>
          <p:nvPr/>
        </p:nvCxnSpPr>
        <p:spPr>
          <a:xfrm flipH="1" rot="10800000">
            <a:off x="7334056" y="1897044"/>
            <a:ext cx="125100" cy="1149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6" name="Google Shape;356;g2ce33065504_0_0"/>
          <p:cNvSpPr txBox="1"/>
          <p:nvPr/>
        </p:nvSpPr>
        <p:spPr>
          <a:xfrm>
            <a:off x="7547250" y="955000"/>
            <a:ext cx="1167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Genome is Circular</a:t>
            </a:r>
            <a:endParaRPr b="1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7" name="Google Shape;357;g2ce33065504_0_0"/>
          <p:cNvSpPr txBox="1"/>
          <p:nvPr/>
        </p:nvSpPr>
        <p:spPr>
          <a:xfrm>
            <a:off x="7100575" y="13050"/>
            <a:ext cx="1167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Gene A</a:t>
            </a:r>
            <a:endParaRPr b="1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8" name="Google Shape;358;g2ce33065504_0_0"/>
          <p:cNvSpPr txBox="1"/>
          <p:nvPr/>
        </p:nvSpPr>
        <p:spPr>
          <a:xfrm>
            <a:off x="7566775" y="2250900"/>
            <a:ext cx="1167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00FF"/>
                </a:solidFill>
                <a:latin typeface="Montserrat"/>
                <a:ea typeface="Montserrat"/>
                <a:cs typeface="Montserrat"/>
                <a:sym typeface="Montserrat"/>
              </a:rPr>
              <a:t>Gene B</a:t>
            </a:r>
            <a:endParaRPr b="1">
              <a:solidFill>
                <a:srgbClr val="99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9" name="Google Shape;359;g2ce33065504_0_0"/>
          <p:cNvSpPr/>
          <p:nvPr/>
        </p:nvSpPr>
        <p:spPr>
          <a:xfrm>
            <a:off x="6005888" y="3202564"/>
            <a:ext cx="711900" cy="711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</a:rPr>
              <a:t>Model</a:t>
            </a:r>
            <a:endParaRPr b="1" sz="800">
              <a:solidFill>
                <a:srgbClr val="FFFFFF"/>
              </a:solidFill>
            </a:endParaRPr>
          </a:p>
        </p:txBody>
      </p:sp>
      <p:pic>
        <p:nvPicPr>
          <p:cNvPr id="360" name="Google Shape;360;g2ce33065504_0_0"/>
          <p:cNvPicPr preferRelativeResize="0"/>
          <p:nvPr/>
        </p:nvPicPr>
        <p:blipFill rotWithShape="1">
          <a:blip r:embed="rId5">
            <a:alphaModFix/>
          </a:blip>
          <a:srcRect b="16846" l="12565" r="17312" t="0"/>
          <a:stretch/>
        </p:blipFill>
        <p:spPr>
          <a:xfrm>
            <a:off x="4922200" y="3185350"/>
            <a:ext cx="629493" cy="746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g2ce33065504_0_0"/>
          <p:cNvSpPr txBox="1"/>
          <p:nvPr/>
        </p:nvSpPr>
        <p:spPr>
          <a:xfrm>
            <a:off x="5033163" y="2941775"/>
            <a:ext cx="5922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Data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362" name="Google Shape;362;g2ce33065504_0_0"/>
          <p:cNvSpPr/>
          <p:nvPr/>
        </p:nvSpPr>
        <p:spPr>
          <a:xfrm>
            <a:off x="8149842" y="3202650"/>
            <a:ext cx="240000" cy="71190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000000"/>
              </a:solidFill>
            </a:endParaRPr>
          </a:p>
        </p:txBody>
      </p:sp>
      <p:sp>
        <p:nvSpPr>
          <p:cNvPr id="363" name="Google Shape;363;g2ce33065504_0_0"/>
          <p:cNvSpPr/>
          <p:nvPr/>
        </p:nvSpPr>
        <p:spPr>
          <a:xfrm>
            <a:off x="7171992" y="3202650"/>
            <a:ext cx="240000" cy="7119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000000"/>
              </a:solidFill>
            </a:endParaRPr>
          </a:p>
        </p:txBody>
      </p:sp>
      <p:cxnSp>
        <p:nvCxnSpPr>
          <p:cNvPr id="364" name="Google Shape;364;g2ce33065504_0_0"/>
          <p:cNvCxnSpPr>
            <a:stCxn id="360" idx="3"/>
            <a:endCxn id="359" idx="1"/>
          </p:cNvCxnSpPr>
          <p:nvPr/>
        </p:nvCxnSpPr>
        <p:spPr>
          <a:xfrm>
            <a:off x="5551693" y="3558600"/>
            <a:ext cx="454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5" name="Google Shape;365;g2ce33065504_0_0"/>
          <p:cNvCxnSpPr>
            <a:stCxn id="359" idx="3"/>
            <a:endCxn id="363" idx="1"/>
          </p:cNvCxnSpPr>
          <p:nvPr/>
        </p:nvCxnSpPr>
        <p:spPr>
          <a:xfrm>
            <a:off x="6717788" y="3558514"/>
            <a:ext cx="454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6" name="Google Shape;366;g2ce33065504_0_0"/>
          <p:cNvCxnSpPr/>
          <p:nvPr/>
        </p:nvCxnSpPr>
        <p:spPr>
          <a:xfrm>
            <a:off x="7582025" y="3552350"/>
            <a:ext cx="3978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67" name="Google Shape;367;g2ce33065504_0_0"/>
          <p:cNvSpPr txBox="1"/>
          <p:nvPr/>
        </p:nvSpPr>
        <p:spPr>
          <a:xfrm>
            <a:off x="6889550" y="2966325"/>
            <a:ext cx="804900" cy="1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Prediction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368" name="Google Shape;368;g2ce33065504_0_0"/>
          <p:cNvSpPr txBox="1"/>
          <p:nvPr/>
        </p:nvSpPr>
        <p:spPr>
          <a:xfrm>
            <a:off x="7867400" y="2966325"/>
            <a:ext cx="867000" cy="1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True Labels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369" name="Google Shape;369;g2ce33065504_0_0"/>
          <p:cNvSpPr txBox="1"/>
          <p:nvPr/>
        </p:nvSpPr>
        <p:spPr>
          <a:xfrm>
            <a:off x="7628375" y="3476150"/>
            <a:ext cx="3051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b="1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70" name="Google Shape;370;g2ce33065504_0_0"/>
          <p:cNvCxnSpPr/>
          <p:nvPr/>
        </p:nvCxnSpPr>
        <p:spPr>
          <a:xfrm rot="10800000">
            <a:off x="4946950" y="42184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g2ce33065504_0_0"/>
          <p:cNvCxnSpPr/>
          <p:nvPr/>
        </p:nvCxnSpPr>
        <p:spPr>
          <a:xfrm>
            <a:off x="4956300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g2ce33065504_0_0"/>
          <p:cNvCxnSpPr/>
          <p:nvPr/>
        </p:nvCxnSpPr>
        <p:spPr>
          <a:xfrm>
            <a:off x="4965550" y="493072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g2ce33065504_0_0"/>
          <p:cNvCxnSpPr/>
          <p:nvPr/>
        </p:nvCxnSpPr>
        <p:spPr>
          <a:xfrm>
            <a:off x="5724375" y="49399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g2ce33065504_0_0"/>
          <p:cNvCxnSpPr/>
          <p:nvPr/>
        </p:nvCxnSpPr>
        <p:spPr>
          <a:xfrm rot="10800000">
            <a:off x="5844625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g2ce33065504_0_0"/>
          <p:cNvCxnSpPr/>
          <p:nvPr/>
        </p:nvCxnSpPr>
        <p:spPr>
          <a:xfrm rot="10800000">
            <a:off x="5715075" y="422757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g2ce33065504_0_0"/>
          <p:cNvCxnSpPr/>
          <p:nvPr/>
        </p:nvCxnSpPr>
        <p:spPr>
          <a:xfrm rot="10800000">
            <a:off x="5945775" y="42184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g2ce33065504_0_0"/>
          <p:cNvCxnSpPr/>
          <p:nvPr/>
        </p:nvCxnSpPr>
        <p:spPr>
          <a:xfrm>
            <a:off x="5955125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g2ce33065504_0_0"/>
          <p:cNvCxnSpPr/>
          <p:nvPr/>
        </p:nvCxnSpPr>
        <p:spPr>
          <a:xfrm>
            <a:off x="5964375" y="493072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g2ce33065504_0_0"/>
          <p:cNvCxnSpPr/>
          <p:nvPr/>
        </p:nvCxnSpPr>
        <p:spPr>
          <a:xfrm>
            <a:off x="6189800" y="49399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g2ce33065504_0_0"/>
          <p:cNvCxnSpPr/>
          <p:nvPr/>
        </p:nvCxnSpPr>
        <p:spPr>
          <a:xfrm rot="10800000">
            <a:off x="6310050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g2ce33065504_0_0"/>
          <p:cNvCxnSpPr/>
          <p:nvPr/>
        </p:nvCxnSpPr>
        <p:spPr>
          <a:xfrm rot="10800000">
            <a:off x="6180500" y="422757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g2ce33065504_0_0"/>
          <p:cNvCxnSpPr/>
          <p:nvPr/>
        </p:nvCxnSpPr>
        <p:spPr>
          <a:xfrm rot="10800000">
            <a:off x="6936375" y="42184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g2ce33065504_0_0"/>
          <p:cNvCxnSpPr/>
          <p:nvPr/>
        </p:nvCxnSpPr>
        <p:spPr>
          <a:xfrm>
            <a:off x="6945725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g2ce33065504_0_0"/>
          <p:cNvCxnSpPr/>
          <p:nvPr/>
        </p:nvCxnSpPr>
        <p:spPr>
          <a:xfrm>
            <a:off x="6954975" y="493072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g2ce33065504_0_0"/>
          <p:cNvCxnSpPr/>
          <p:nvPr/>
        </p:nvCxnSpPr>
        <p:spPr>
          <a:xfrm>
            <a:off x="7180400" y="49399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g2ce33065504_0_0"/>
          <p:cNvCxnSpPr/>
          <p:nvPr/>
        </p:nvCxnSpPr>
        <p:spPr>
          <a:xfrm rot="10800000">
            <a:off x="7300650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g2ce33065504_0_0"/>
          <p:cNvCxnSpPr/>
          <p:nvPr/>
        </p:nvCxnSpPr>
        <p:spPr>
          <a:xfrm rot="10800000">
            <a:off x="7171100" y="422757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g2ce33065504_0_0"/>
          <p:cNvCxnSpPr/>
          <p:nvPr/>
        </p:nvCxnSpPr>
        <p:spPr>
          <a:xfrm rot="10800000">
            <a:off x="8047225" y="42184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g2ce33065504_0_0"/>
          <p:cNvCxnSpPr/>
          <p:nvPr/>
        </p:nvCxnSpPr>
        <p:spPr>
          <a:xfrm>
            <a:off x="8056575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g2ce33065504_0_0"/>
          <p:cNvCxnSpPr/>
          <p:nvPr/>
        </p:nvCxnSpPr>
        <p:spPr>
          <a:xfrm>
            <a:off x="8065825" y="493072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1" name="Google Shape;391;g2ce33065504_0_0"/>
          <p:cNvCxnSpPr/>
          <p:nvPr/>
        </p:nvCxnSpPr>
        <p:spPr>
          <a:xfrm>
            <a:off x="8291250" y="49399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2" name="Google Shape;392;g2ce33065504_0_0"/>
          <p:cNvCxnSpPr/>
          <p:nvPr/>
        </p:nvCxnSpPr>
        <p:spPr>
          <a:xfrm rot="10800000">
            <a:off x="8411500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g2ce33065504_0_0"/>
          <p:cNvCxnSpPr/>
          <p:nvPr/>
        </p:nvCxnSpPr>
        <p:spPr>
          <a:xfrm>
            <a:off x="7505825" y="4542950"/>
            <a:ext cx="3978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94" name="Google Shape;394;g2ce33065504_0_0"/>
          <p:cNvSpPr txBox="1"/>
          <p:nvPr/>
        </p:nvSpPr>
        <p:spPr>
          <a:xfrm>
            <a:off x="7552175" y="4466750"/>
            <a:ext cx="3051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b="1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95" name="Google Shape;395;g2ce33065504_0_0"/>
          <p:cNvCxnSpPr/>
          <p:nvPr/>
        </p:nvCxnSpPr>
        <p:spPr>
          <a:xfrm rot="10800000">
            <a:off x="8281950" y="422757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6" name="Google Shape;396;g2ce33065504_0_0"/>
          <p:cNvSpPr txBox="1"/>
          <p:nvPr/>
        </p:nvSpPr>
        <p:spPr>
          <a:xfrm>
            <a:off x="6475338" y="4314200"/>
            <a:ext cx="3051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=</a:t>
            </a:r>
            <a:endParaRPr b="1" sz="20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97" name="Google Shape;397;g2ce33065504_0_0"/>
          <p:cNvSpPr txBox="1"/>
          <p:nvPr/>
        </p:nvSpPr>
        <p:spPr>
          <a:xfrm>
            <a:off x="4913430" y="4145900"/>
            <a:ext cx="9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x11, x12, 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x21, x22, 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8" name="Google Shape;398;g2ce33065504_0_0"/>
          <p:cNvSpPr txBox="1"/>
          <p:nvPr/>
        </p:nvSpPr>
        <p:spPr>
          <a:xfrm>
            <a:off x="5980174" y="4145900"/>
            <a:ext cx="305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w1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w2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9" name="Google Shape;399;g2ce33065504_0_0"/>
          <p:cNvSpPr txBox="1"/>
          <p:nvPr/>
        </p:nvSpPr>
        <p:spPr>
          <a:xfrm>
            <a:off x="6948738" y="4145900"/>
            <a:ext cx="388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y’1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y’2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0" name="Google Shape;400;g2ce33065504_0_0"/>
          <p:cNvSpPr txBox="1"/>
          <p:nvPr/>
        </p:nvSpPr>
        <p:spPr>
          <a:xfrm>
            <a:off x="8081499" y="4145900"/>
            <a:ext cx="305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y1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y2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g2ce33065504_0_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2ce33065504_0_72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407" name="Google Shape;407;g2ce33065504_0_72"/>
          <p:cNvSpPr txBox="1"/>
          <p:nvPr>
            <p:ph idx="2" type="body"/>
          </p:nvPr>
        </p:nvSpPr>
        <p:spPr>
          <a:xfrm>
            <a:off x="413400" y="1230250"/>
            <a:ext cx="41586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Remembering back to last week: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Aiming to predict AMR directly from genomes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Bacterial genomes are relatively small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400"/>
              <a:t>For our supervised learning task we need two sets of information: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Y labels: ground truths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X data: feature matrix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400"/>
              <a:t>Two main areas we need to investigate: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How do we measure antibiotic resistance?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What features can we extract from the bacterial genomes and how?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400"/>
          </a:p>
        </p:txBody>
      </p:sp>
      <p:sp>
        <p:nvSpPr>
          <p:cNvPr id="408" name="Google Shape;408;g2ce33065504_0_72"/>
          <p:cNvSpPr txBox="1"/>
          <p:nvPr/>
        </p:nvSpPr>
        <p:spPr>
          <a:xfrm>
            <a:off x="8783100" y="4819700"/>
            <a:ext cx="3609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[</a:t>
            </a:r>
            <a:r>
              <a:rPr b="0" i="0" lang="en" sz="1000" u="sng" cap="none" strike="noStrike">
                <a:solidFill>
                  <a:srgbClr val="0F9D58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</a:t>
            </a:r>
            <a:r>
              <a:rPr b="0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2ce33065504_0_72"/>
          <p:cNvSpPr/>
          <p:nvPr/>
        </p:nvSpPr>
        <p:spPr>
          <a:xfrm rot="1640334">
            <a:off x="4548810" y="1131824"/>
            <a:ext cx="2269104" cy="787299"/>
          </a:xfrm>
          <a:prstGeom prst="flowChartTerminator">
            <a:avLst/>
          </a:prstGeom>
          <a:solidFill>
            <a:srgbClr val="B6D7A8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10" name="Google Shape;410;g2ce33065504_0_72"/>
          <p:cNvSpPr/>
          <p:nvPr/>
        </p:nvSpPr>
        <p:spPr>
          <a:xfrm>
            <a:off x="6102763" y="1795366"/>
            <a:ext cx="388800" cy="3888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11" name="Google Shape;411;g2ce33065504_0_72"/>
          <p:cNvSpPr/>
          <p:nvPr/>
        </p:nvSpPr>
        <p:spPr>
          <a:xfrm>
            <a:off x="6144734" y="1837337"/>
            <a:ext cx="305100" cy="3051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12" name="Google Shape;412;g2ce33065504_0_72"/>
          <p:cNvSpPr/>
          <p:nvPr/>
        </p:nvSpPr>
        <p:spPr>
          <a:xfrm>
            <a:off x="5964571" y="1447566"/>
            <a:ext cx="240000" cy="2400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13" name="Google Shape;413;g2ce33065504_0_72"/>
          <p:cNvSpPr/>
          <p:nvPr/>
        </p:nvSpPr>
        <p:spPr>
          <a:xfrm>
            <a:off x="5990478" y="1473473"/>
            <a:ext cx="188100" cy="188100"/>
          </a:xfrm>
          <a:prstGeom prst="ellipse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14" name="Google Shape;414;g2ce33065504_0_72"/>
          <p:cNvSpPr/>
          <p:nvPr/>
        </p:nvSpPr>
        <p:spPr>
          <a:xfrm>
            <a:off x="4866546" y="940996"/>
            <a:ext cx="925440" cy="746511"/>
          </a:xfrm>
          <a:custGeom>
            <a:rect b="b" l="l" r="r" t="t"/>
            <a:pathLst>
              <a:path extrusionOk="0" h="34900" w="43260">
                <a:moveTo>
                  <a:pt x="6701" y="15593"/>
                </a:moveTo>
                <a:cubicBezTo>
                  <a:pt x="6701" y="12163"/>
                  <a:pt x="6555" y="7693"/>
                  <a:pt x="9299" y="5635"/>
                </a:cubicBezTo>
                <a:cubicBezTo>
                  <a:pt x="12206" y="3455"/>
                  <a:pt x="16598" y="3455"/>
                  <a:pt x="20123" y="4336"/>
                </a:cubicBezTo>
                <a:cubicBezTo>
                  <a:pt x="27169" y="6098"/>
                  <a:pt x="29274" y="15652"/>
                  <a:pt x="34410" y="20788"/>
                </a:cubicBezTo>
                <a:cubicBezTo>
                  <a:pt x="36453" y="22831"/>
                  <a:pt x="42370" y="23159"/>
                  <a:pt x="43069" y="20355"/>
                </a:cubicBezTo>
                <a:cubicBezTo>
                  <a:pt x="43835" y="17284"/>
                  <a:pt x="36310" y="13926"/>
                  <a:pt x="34410" y="16458"/>
                </a:cubicBezTo>
                <a:cubicBezTo>
                  <a:pt x="31444" y="20410"/>
                  <a:pt x="37340" y="26386"/>
                  <a:pt x="36142" y="31179"/>
                </a:cubicBezTo>
                <a:cubicBezTo>
                  <a:pt x="35233" y="34814"/>
                  <a:pt x="28797" y="35602"/>
                  <a:pt x="25318" y="34210"/>
                </a:cubicBezTo>
                <a:cubicBezTo>
                  <a:pt x="22675" y="33153"/>
                  <a:pt x="19410" y="29217"/>
                  <a:pt x="20989" y="26849"/>
                </a:cubicBezTo>
                <a:cubicBezTo>
                  <a:pt x="22766" y="24183"/>
                  <a:pt x="25397" y="18101"/>
                  <a:pt x="22288" y="17324"/>
                </a:cubicBezTo>
                <a:cubicBezTo>
                  <a:pt x="19415" y="16606"/>
                  <a:pt x="18162" y="21609"/>
                  <a:pt x="15793" y="23386"/>
                </a:cubicBezTo>
                <a:cubicBezTo>
                  <a:pt x="14275" y="24525"/>
                  <a:pt x="10625" y="24361"/>
                  <a:pt x="10165" y="22520"/>
                </a:cubicBezTo>
                <a:cubicBezTo>
                  <a:pt x="9163" y="18511"/>
                  <a:pt x="14358" y="15272"/>
                  <a:pt x="15360" y="11263"/>
                </a:cubicBezTo>
                <a:cubicBezTo>
                  <a:pt x="16331" y="7380"/>
                  <a:pt x="13745" y="2229"/>
                  <a:pt x="10165" y="439"/>
                </a:cubicBezTo>
                <a:cubicBezTo>
                  <a:pt x="4277" y="-2505"/>
                  <a:pt x="-3149" y="13535"/>
                  <a:pt x="1506" y="18190"/>
                </a:cubicBezTo>
                <a:cubicBezTo>
                  <a:pt x="3456" y="20140"/>
                  <a:pt x="6334" y="15028"/>
                  <a:pt x="7567" y="12562"/>
                </a:cubicBezTo>
              </a:path>
            </a:pathLst>
          </a:cu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5" name="Google Shape;415;g2ce33065504_0_72"/>
          <p:cNvSpPr/>
          <p:nvPr/>
        </p:nvSpPr>
        <p:spPr>
          <a:xfrm>
            <a:off x="4866546" y="997321"/>
            <a:ext cx="925440" cy="746511"/>
          </a:xfrm>
          <a:custGeom>
            <a:rect b="b" l="l" r="r" t="t"/>
            <a:pathLst>
              <a:path extrusionOk="0" h="34900" w="43260">
                <a:moveTo>
                  <a:pt x="6701" y="15593"/>
                </a:moveTo>
                <a:cubicBezTo>
                  <a:pt x="6701" y="12163"/>
                  <a:pt x="6555" y="7693"/>
                  <a:pt x="9299" y="5635"/>
                </a:cubicBezTo>
                <a:cubicBezTo>
                  <a:pt x="12206" y="3455"/>
                  <a:pt x="16598" y="3455"/>
                  <a:pt x="20123" y="4336"/>
                </a:cubicBezTo>
                <a:cubicBezTo>
                  <a:pt x="27169" y="6098"/>
                  <a:pt x="29274" y="15652"/>
                  <a:pt x="34410" y="20788"/>
                </a:cubicBezTo>
                <a:cubicBezTo>
                  <a:pt x="36453" y="22831"/>
                  <a:pt x="42370" y="23159"/>
                  <a:pt x="43069" y="20355"/>
                </a:cubicBezTo>
                <a:cubicBezTo>
                  <a:pt x="43835" y="17284"/>
                  <a:pt x="36310" y="13926"/>
                  <a:pt x="34410" y="16458"/>
                </a:cubicBezTo>
                <a:cubicBezTo>
                  <a:pt x="31444" y="20410"/>
                  <a:pt x="37340" y="26386"/>
                  <a:pt x="36142" y="31179"/>
                </a:cubicBezTo>
                <a:cubicBezTo>
                  <a:pt x="35233" y="34814"/>
                  <a:pt x="28797" y="35602"/>
                  <a:pt x="25318" y="34210"/>
                </a:cubicBezTo>
                <a:cubicBezTo>
                  <a:pt x="22675" y="33153"/>
                  <a:pt x="19410" y="29217"/>
                  <a:pt x="20989" y="26849"/>
                </a:cubicBezTo>
                <a:cubicBezTo>
                  <a:pt x="22766" y="24183"/>
                  <a:pt x="25397" y="18101"/>
                  <a:pt x="22288" y="17324"/>
                </a:cubicBezTo>
                <a:cubicBezTo>
                  <a:pt x="19415" y="16606"/>
                  <a:pt x="18162" y="21609"/>
                  <a:pt x="15793" y="23386"/>
                </a:cubicBezTo>
                <a:cubicBezTo>
                  <a:pt x="14275" y="24525"/>
                  <a:pt x="10625" y="24361"/>
                  <a:pt x="10165" y="22520"/>
                </a:cubicBezTo>
                <a:cubicBezTo>
                  <a:pt x="9163" y="18511"/>
                  <a:pt x="14358" y="15272"/>
                  <a:pt x="15360" y="11263"/>
                </a:cubicBezTo>
                <a:cubicBezTo>
                  <a:pt x="16331" y="7380"/>
                  <a:pt x="13745" y="2229"/>
                  <a:pt x="10165" y="439"/>
                </a:cubicBezTo>
                <a:cubicBezTo>
                  <a:pt x="4277" y="-2505"/>
                  <a:pt x="-3149" y="13535"/>
                  <a:pt x="1506" y="18190"/>
                </a:cubicBezTo>
                <a:cubicBezTo>
                  <a:pt x="3456" y="20140"/>
                  <a:pt x="6334" y="15028"/>
                  <a:pt x="7567" y="12562"/>
                </a:cubicBezTo>
              </a:path>
            </a:pathLst>
          </a:cu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6" name="Google Shape;416;g2ce33065504_0_72"/>
          <p:cNvSpPr txBox="1"/>
          <p:nvPr/>
        </p:nvSpPr>
        <p:spPr>
          <a:xfrm>
            <a:off x="4494750" y="280300"/>
            <a:ext cx="18615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Bacterial Genome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C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17" name="Google Shape;417;g2ce33065504_0_72"/>
          <p:cNvSpPr txBox="1"/>
          <p:nvPr/>
        </p:nvSpPr>
        <p:spPr>
          <a:xfrm>
            <a:off x="5964575" y="876888"/>
            <a:ext cx="10800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Plasmids</a:t>
            </a:r>
            <a:endParaRPr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418" name="Google Shape;418;g2ce33065504_0_72"/>
          <p:cNvCxnSpPr/>
          <p:nvPr/>
        </p:nvCxnSpPr>
        <p:spPr>
          <a:xfrm>
            <a:off x="4922200" y="649775"/>
            <a:ext cx="78000" cy="291300"/>
          </a:xfrm>
          <a:prstGeom prst="straightConnector1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9" name="Google Shape;419;g2ce33065504_0_72"/>
          <p:cNvCxnSpPr/>
          <p:nvPr/>
        </p:nvCxnSpPr>
        <p:spPr>
          <a:xfrm flipH="1">
            <a:off x="6395600" y="1245175"/>
            <a:ext cx="129900" cy="465300"/>
          </a:xfrm>
          <a:prstGeom prst="straightConnector1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0" name="Google Shape;420;g2ce33065504_0_72"/>
          <p:cNvSpPr/>
          <p:nvPr/>
        </p:nvSpPr>
        <p:spPr>
          <a:xfrm>
            <a:off x="7044575" y="324725"/>
            <a:ext cx="1976700" cy="19767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21" name="Google Shape;421;g2ce33065504_0_72"/>
          <p:cNvSpPr/>
          <p:nvPr/>
        </p:nvSpPr>
        <p:spPr>
          <a:xfrm>
            <a:off x="7217175" y="487325"/>
            <a:ext cx="1651500" cy="16515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422" name="Google Shape;422;g2ce33065504_0_72"/>
          <p:cNvCxnSpPr>
            <a:stCxn id="420" idx="1"/>
            <a:endCxn id="421" idx="1"/>
          </p:cNvCxnSpPr>
          <p:nvPr/>
        </p:nvCxnSpPr>
        <p:spPr>
          <a:xfrm>
            <a:off x="7334056" y="614206"/>
            <a:ext cx="125100" cy="114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g2ce33065504_0_72"/>
          <p:cNvCxnSpPr>
            <a:stCxn id="420" idx="0"/>
            <a:endCxn id="421" idx="0"/>
          </p:cNvCxnSpPr>
          <p:nvPr/>
        </p:nvCxnSpPr>
        <p:spPr>
          <a:xfrm>
            <a:off x="8032925" y="324725"/>
            <a:ext cx="9900" cy="1626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g2ce33065504_0_72"/>
          <p:cNvCxnSpPr>
            <a:stCxn id="421" idx="6"/>
            <a:endCxn id="420" idx="6"/>
          </p:cNvCxnSpPr>
          <p:nvPr/>
        </p:nvCxnSpPr>
        <p:spPr>
          <a:xfrm>
            <a:off x="8868675" y="1313075"/>
            <a:ext cx="152700" cy="0"/>
          </a:xfrm>
          <a:prstGeom prst="straightConnector1">
            <a:avLst/>
          </a:prstGeom>
          <a:noFill/>
          <a:ln cap="flat" cmpd="sng" w="38100">
            <a:solidFill>
              <a:srgbClr val="0F9D5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" name="Google Shape;425;g2ce33065504_0_72"/>
          <p:cNvCxnSpPr>
            <a:stCxn id="421" idx="5"/>
            <a:endCxn id="420" idx="5"/>
          </p:cNvCxnSpPr>
          <p:nvPr/>
        </p:nvCxnSpPr>
        <p:spPr>
          <a:xfrm>
            <a:off x="8626818" y="1896968"/>
            <a:ext cx="105000" cy="1149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6" name="Google Shape;426;g2ce33065504_0_72"/>
          <p:cNvCxnSpPr>
            <a:stCxn id="420" idx="3"/>
            <a:endCxn id="421" idx="3"/>
          </p:cNvCxnSpPr>
          <p:nvPr/>
        </p:nvCxnSpPr>
        <p:spPr>
          <a:xfrm flipH="1" rot="10800000">
            <a:off x="7334056" y="1897044"/>
            <a:ext cx="125100" cy="114900"/>
          </a:xfrm>
          <a:prstGeom prst="straightConnector1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7" name="Google Shape;427;g2ce33065504_0_72"/>
          <p:cNvSpPr txBox="1"/>
          <p:nvPr/>
        </p:nvSpPr>
        <p:spPr>
          <a:xfrm>
            <a:off x="7547250" y="955000"/>
            <a:ext cx="1167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Genome is Circular</a:t>
            </a:r>
            <a:endParaRPr b="1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8" name="Google Shape;428;g2ce33065504_0_72"/>
          <p:cNvSpPr txBox="1"/>
          <p:nvPr/>
        </p:nvSpPr>
        <p:spPr>
          <a:xfrm>
            <a:off x="7100575" y="13050"/>
            <a:ext cx="1167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Gene A</a:t>
            </a:r>
            <a:endParaRPr b="1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9" name="Google Shape;429;g2ce33065504_0_72"/>
          <p:cNvSpPr txBox="1"/>
          <p:nvPr/>
        </p:nvSpPr>
        <p:spPr>
          <a:xfrm>
            <a:off x="7566775" y="2250900"/>
            <a:ext cx="1167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00FF"/>
                </a:solidFill>
                <a:latin typeface="Montserrat"/>
                <a:ea typeface="Montserrat"/>
                <a:cs typeface="Montserrat"/>
                <a:sym typeface="Montserrat"/>
              </a:rPr>
              <a:t>Gene B</a:t>
            </a:r>
            <a:endParaRPr b="1">
              <a:solidFill>
                <a:srgbClr val="99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0" name="Google Shape;430;g2ce33065504_0_72"/>
          <p:cNvSpPr/>
          <p:nvPr/>
        </p:nvSpPr>
        <p:spPr>
          <a:xfrm>
            <a:off x="6005888" y="3202564"/>
            <a:ext cx="711900" cy="711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</a:rPr>
              <a:t>Model</a:t>
            </a:r>
            <a:endParaRPr b="1" sz="800">
              <a:solidFill>
                <a:srgbClr val="FFFFFF"/>
              </a:solidFill>
            </a:endParaRPr>
          </a:p>
        </p:txBody>
      </p:sp>
      <p:pic>
        <p:nvPicPr>
          <p:cNvPr id="431" name="Google Shape;431;g2ce33065504_0_72"/>
          <p:cNvPicPr preferRelativeResize="0"/>
          <p:nvPr/>
        </p:nvPicPr>
        <p:blipFill rotWithShape="1">
          <a:blip r:embed="rId5">
            <a:alphaModFix/>
          </a:blip>
          <a:srcRect b="16846" l="12565" r="17312" t="0"/>
          <a:stretch/>
        </p:blipFill>
        <p:spPr>
          <a:xfrm>
            <a:off x="4922200" y="3185350"/>
            <a:ext cx="629493" cy="746499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g2ce33065504_0_72"/>
          <p:cNvSpPr txBox="1"/>
          <p:nvPr/>
        </p:nvSpPr>
        <p:spPr>
          <a:xfrm>
            <a:off x="5033163" y="2941775"/>
            <a:ext cx="5922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Data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433" name="Google Shape;433;g2ce33065504_0_72"/>
          <p:cNvSpPr/>
          <p:nvPr/>
        </p:nvSpPr>
        <p:spPr>
          <a:xfrm>
            <a:off x="8149842" y="3202650"/>
            <a:ext cx="240000" cy="71190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000000"/>
              </a:solidFill>
            </a:endParaRPr>
          </a:p>
        </p:txBody>
      </p:sp>
      <p:sp>
        <p:nvSpPr>
          <p:cNvPr id="434" name="Google Shape;434;g2ce33065504_0_72"/>
          <p:cNvSpPr/>
          <p:nvPr/>
        </p:nvSpPr>
        <p:spPr>
          <a:xfrm>
            <a:off x="7171992" y="3202650"/>
            <a:ext cx="240000" cy="7119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000000"/>
              </a:solidFill>
            </a:endParaRPr>
          </a:p>
        </p:txBody>
      </p:sp>
      <p:cxnSp>
        <p:nvCxnSpPr>
          <p:cNvPr id="435" name="Google Shape;435;g2ce33065504_0_72"/>
          <p:cNvCxnSpPr>
            <a:stCxn id="431" idx="3"/>
            <a:endCxn id="430" idx="1"/>
          </p:cNvCxnSpPr>
          <p:nvPr/>
        </p:nvCxnSpPr>
        <p:spPr>
          <a:xfrm>
            <a:off x="5551693" y="3558600"/>
            <a:ext cx="454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6" name="Google Shape;436;g2ce33065504_0_72"/>
          <p:cNvCxnSpPr>
            <a:stCxn id="430" idx="3"/>
            <a:endCxn id="434" idx="1"/>
          </p:cNvCxnSpPr>
          <p:nvPr/>
        </p:nvCxnSpPr>
        <p:spPr>
          <a:xfrm>
            <a:off x="6717788" y="3558514"/>
            <a:ext cx="454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7" name="Google Shape;437;g2ce33065504_0_72"/>
          <p:cNvCxnSpPr/>
          <p:nvPr/>
        </p:nvCxnSpPr>
        <p:spPr>
          <a:xfrm>
            <a:off x="7582025" y="3552350"/>
            <a:ext cx="3978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38" name="Google Shape;438;g2ce33065504_0_72"/>
          <p:cNvSpPr txBox="1"/>
          <p:nvPr/>
        </p:nvSpPr>
        <p:spPr>
          <a:xfrm>
            <a:off x="6889550" y="2966325"/>
            <a:ext cx="804900" cy="1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Prediction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439" name="Google Shape;439;g2ce33065504_0_72"/>
          <p:cNvSpPr txBox="1"/>
          <p:nvPr/>
        </p:nvSpPr>
        <p:spPr>
          <a:xfrm>
            <a:off x="7867400" y="2966325"/>
            <a:ext cx="867000" cy="1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True Labels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440" name="Google Shape;440;g2ce33065504_0_72"/>
          <p:cNvSpPr txBox="1"/>
          <p:nvPr/>
        </p:nvSpPr>
        <p:spPr>
          <a:xfrm>
            <a:off x="7628375" y="3476150"/>
            <a:ext cx="3051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b="1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441" name="Google Shape;441;g2ce33065504_0_72"/>
          <p:cNvCxnSpPr/>
          <p:nvPr/>
        </p:nvCxnSpPr>
        <p:spPr>
          <a:xfrm rot="10800000">
            <a:off x="4946950" y="42184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g2ce33065504_0_72"/>
          <p:cNvCxnSpPr/>
          <p:nvPr/>
        </p:nvCxnSpPr>
        <p:spPr>
          <a:xfrm>
            <a:off x="4956300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3" name="Google Shape;443;g2ce33065504_0_72"/>
          <p:cNvCxnSpPr/>
          <p:nvPr/>
        </p:nvCxnSpPr>
        <p:spPr>
          <a:xfrm>
            <a:off x="4965550" y="493072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4" name="Google Shape;444;g2ce33065504_0_72"/>
          <p:cNvCxnSpPr/>
          <p:nvPr/>
        </p:nvCxnSpPr>
        <p:spPr>
          <a:xfrm>
            <a:off x="5724375" y="49399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5" name="Google Shape;445;g2ce33065504_0_72"/>
          <p:cNvCxnSpPr/>
          <p:nvPr/>
        </p:nvCxnSpPr>
        <p:spPr>
          <a:xfrm rot="10800000">
            <a:off x="5844625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g2ce33065504_0_72"/>
          <p:cNvCxnSpPr/>
          <p:nvPr/>
        </p:nvCxnSpPr>
        <p:spPr>
          <a:xfrm rot="10800000">
            <a:off x="5715075" y="422757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g2ce33065504_0_72"/>
          <p:cNvCxnSpPr/>
          <p:nvPr/>
        </p:nvCxnSpPr>
        <p:spPr>
          <a:xfrm rot="10800000">
            <a:off x="5945775" y="42184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8" name="Google Shape;448;g2ce33065504_0_72"/>
          <p:cNvCxnSpPr/>
          <p:nvPr/>
        </p:nvCxnSpPr>
        <p:spPr>
          <a:xfrm>
            <a:off x="5955125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9" name="Google Shape;449;g2ce33065504_0_72"/>
          <p:cNvCxnSpPr/>
          <p:nvPr/>
        </p:nvCxnSpPr>
        <p:spPr>
          <a:xfrm>
            <a:off x="5964375" y="493072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0" name="Google Shape;450;g2ce33065504_0_72"/>
          <p:cNvCxnSpPr/>
          <p:nvPr/>
        </p:nvCxnSpPr>
        <p:spPr>
          <a:xfrm>
            <a:off x="6189800" y="49399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1" name="Google Shape;451;g2ce33065504_0_72"/>
          <p:cNvCxnSpPr/>
          <p:nvPr/>
        </p:nvCxnSpPr>
        <p:spPr>
          <a:xfrm rot="10800000">
            <a:off x="6310050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g2ce33065504_0_72"/>
          <p:cNvCxnSpPr/>
          <p:nvPr/>
        </p:nvCxnSpPr>
        <p:spPr>
          <a:xfrm rot="10800000">
            <a:off x="6180500" y="422757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g2ce33065504_0_72"/>
          <p:cNvCxnSpPr/>
          <p:nvPr/>
        </p:nvCxnSpPr>
        <p:spPr>
          <a:xfrm rot="10800000">
            <a:off x="6936375" y="42184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g2ce33065504_0_72"/>
          <p:cNvCxnSpPr/>
          <p:nvPr/>
        </p:nvCxnSpPr>
        <p:spPr>
          <a:xfrm>
            <a:off x="6945725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g2ce33065504_0_72"/>
          <p:cNvCxnSpPr/>
          <p:nvPr/>
        </p:nvCxnSpPr>
        <p:spPr>
          <a:xfrm>
            <a:off x="6954975" y="493072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g2ce33065504_0_72"/>
          <p:cNvCxnSpPr/>
          <p:nvPr/>
        </p:nvCxnSpPr>
        <p:spPr>
          <a:xfrm>
            <a:off x="7180400" y="49399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7" name="Google Shape;457;g2ce33065504_0_72"/>
          <p:cNvCxnSpPr/>
          <p:nvPr/>
        </p:nvCxnSpPr>
        <p:spPr>
          <a:xfrm rot="10800000">
            <a:off x="7300650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g2ce33065504_0_72"/>
          <p:cNvCxnSpPr/>
          <p:nvPr/>
        </p:nvCxnSpPr>
        <p:spPr>
          <a:xfrm rot="10800000">
            <a:off x="7171100" y="422757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g2ce33065504_0_72"/>
          <p:cNvCxnSpPr/>
          <p:nvPr/>
        </p:nvCxnSpPr>
        <p:spPr>
          <a:xfrm rot="10800000">
            <a:off x="8047225" y="42184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g2ce33065504_0_72"/>
          <p:cNvCxnSpPr/>
          <p:nvPr/>
        </p:nvCxnSpPr>
        <p:spPr>
          <a:xfrm>
            <a:off x="8056575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g2ce33065504_0_72"/>
          <p:cNvCxnSpPr/>
          <p:nvPr/>
        </p:nvCxnSpPr>
        <p:spPr>
          <a:xfrm>
            <a:off x="8065825" y="493072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2" name="Google Shape;462;g2ce33065504_0_72"/>
          <p:cNvCxnSpPr/>
          <p:nvPr/>
        </p:nvCxnSpPr>
        <p:spPr>
          <a:xfrm>
            <a:off x="8291250" y="4939900"/>
            <a:ext cx="129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3" name="Google Shape;463;g2ce33065504_0_72"/>
          <p:cNvCxnSpPr/>
          <p:nvPr/>
        </p:nvCxnSpPr>
        <p:spPr>
          <a:xfrm rot="10800000">
            <a:off x="8411500" y="4218400"/>
            <a:ext cx="0" cy="721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g2ce33065504_0_72"/>
          <p:cNvCxnSpPr/>
          <p:nvPr/>
        </p:nvCxnSpPr>
        <p:spPr>
          <a:xfrm>
            <a:off x="7505825" y="4542950"/>
            <a:ext cx="3978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65" name="Google Shape;465;g2ce33065504_0_72"/>
          <p:cNvSpPr txBox="1"/>
          <p:nvPr/>
        </p:nvSpPr>
        <p:spPr>
          <a:xfrm>
            <a:off x="7552175" y="4466750"/>
            <a:ext cx="3051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b="1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466" name="Google Shape;466;g2ce33065504_0_72"/>
          <p:cNvCxnSpPr/>
          <p:nvPr/>
        </p:nvCxnSpPr>
        <p:spPr>
          <a:xfrm rot="10800000">
            <a:off x="8281950" y="4227575"/>
            <a:ext cx="120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7" name="Google Shape;467;g2ce33065504_0_72"/>
          <p:cNvSpPr txBox="1"/>
          <p:nvPr/>
        </p:nvSpPr>
        <p:spPr>
          <a:xfrm>
            <a:off x="6475338" y="4314200"/>
            <a:ext cx="3051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=</a:t>
            </a:r>
            <a:endParaRPr b="1" sz="20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68" name="Google Shape;468;g2ce33065504_0_72"/>
          <p:cNvSpPr txBox="1"/>
          <p:nvPr/>
        </p:nvSpPr>
        <p:spPr>
          <a:xfrm>
            <a:off x="4913430" y="4145900"/>
            <a:ext cx="940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x11, x12, 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x21, x22, 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9" name="Google Shape;469;g2ce33065504_0_72"/>
          <p:cNvSpPr txBox="1"/>
          <p:nvPr/>
        </p:nvSpPr>
        <p:spPr>
          <a:xfrm>
            <a:off x="5980174" y="4145900"/>
            <a:ext cx="305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w1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w2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0" name="Google Shape;470;g2ce33065504_0_72"/>
          <p:cNvSpPr txBox="1"/>
          <p:nvPr/>
        </p:nvSpPr>
        <p:spPr>
          <a:xfrm>
            <a:off x="6948738" y="4145900"/>
            <a:ext cx="3888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y’1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y’2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1" name="Google Shape;471;g2ce33065504_0_72"/>
          <p:cNvSpPr txBox="1"/>
          <p:nvPr/>
        </p:nvSpPr>
        <p:spPr>
          <a:xfrm>
            <a:off x="8081499" y="4145900"/>
            <a:ext cx="305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y1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y2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2" name="Google Shape;472;g2ce33065504_0_72"/>
          <p:cNvSpPr/>
          <p:nvPr/>
        </p:nvSpPr>
        <p:spPr>
          <a:xfrm>
            <a:off x="4542200" y="2719775"/>
            <a:ext cx="1533300" cy="1533300"/>
          </a:xfrm>
          <a:prstGeom prst="ellipse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g2ce33065504_0_72"/>
          <p:cNvSpPr/>
          <p:nvPr/>
        </p:nvSpPr>
        <p:spPr>
          <a:xfrm>
            <a:off x="7535325" y="2712613"/>
            <a:ext cx="1533300" cy="1533300"/>
          </a:xfrm>
          <a:prstGeom prst="ellipse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cdb5430bfc_0_208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AMR Profiling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79" name="Google Shape;479;g2cdb5430bfc_0_2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3FF15707724F49A972C13B33FAAA8B" ma:contentTypeVersion="37" ma:contentTypeDescription="Create a new document." ma:contentTypeScope="" ma:versionID="0d6da3a96eaa39d46166618daaa295aa">
  <xsd:schema xmlns:xsd="http://www.w3.org/2001/XMLSchema" xmlns:xs="http://www.w3.org/2001/XMLSchema" xmlns:p="http://schemas.microsoft.com/office/2006/metadata/properties" xmlns:ns2="a1200294-7566-47bd-bcc6-0c4e5d371f43" xmlns:ns3="babfc5af-ba08-4223-8118-2e61d2979772" targetNamespace="http://schemas.microsoft.com/office/2006/metadata/properties" ma:root="true" ma:fieldsID="04dea3cd8ac799b83681f5649b523f8d" ns2:_="" ns3:_="">
    <xsd:import namespace="a1200294-7566-47bd-bcc6-0c4e5d371f43"/>
    <xsd:import namespace="babfc5af-ba08-4223-8118-2e61d2979772"/>
    <xsd:element name="properties">
      <xsd:complexType>
        <xsd:sequence>
          <xsd:element name="documentManagement">
            <xsd:complexType>
              <xsd:all>
                <xsd:element ref="ns2:Employee" minOccurs="0"/>
                <xsd:element ref="ns2:PostingDate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Location" minOccurs="0"/>
                <xsd:element ref="ns2:SessionNo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200294-7566-47bd-bcc6-0c4e5d371f43" elementFormDefault="qualified">
    <xsd:import namespace="http://schemas.microsoft.com/office/2006/documentManagement/types"/>
    <xsd:import namespace="http://schemas.microsoft.com/office/infopath/2007/PartnerControls"/>
    <xsd:element name="Employee" ma:index="1" nillable="true" ma:displayName="Employee" ma:format="Dropdown" ma:list="UserInfo" ma:SharePointGroup="0" ma:internalName="Employe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PostingDate" ma:index="2" nillable="true" ma:displayName="Posting Date" ma:format="DateOnly" ma:internalName="PostingDate" ma:readOnly="false">
      <xsd:simpleType>
        <xsd:restriction base="dms:DateTime"/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hidden="true" ma:internalName="MediaServiceKeyPoints" ma:readOnly="true">
      <xsd:simpleType>
        <xsd:restriction base="dms:Note"/>
      </xsd:simpleType>
    </xsd:element>
    <xsd:element name="MediaServiceAutoTags" ma:index="14" nillable="true" ma:displayName="Tags" ma:hidden="true" ma:internalName="MediaServiceAutoTags" ma:readOnly="true">
      <xsd:simpleType>
        <xsd:restriction base="dms:Text"/>
      </xsd:simpleType>
    </xsd:element>
    <xsd:element name="MediaServiceOCR" ma:index="15" nillable="true" ma:displayName="Extracted Text" ma:hidden="true" ma:internalName="MediaServiceOCR" ma:readOnly="true">
      <xsd:simpleType>
        <xsd:restriction base="dms:Note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cc01bbee-216c-4cdf-bb0c-f637e50b3b6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6" nillable="true" ma:displayName="Location" ma:indexed="true" ma:internalName="MediaServiceLocation" ma:readOnly="true">
      <xsd:simpleType>
        <xsd:restriction base="dms:Text"/>
      </xsd:simpleType>
    </xsd:element>
    <xsd:element name="SessionNo" ma:index="27" nillable="true" ma:displayName="Order" ma:decimals="0" ma:default="1" ma:format="Dropdown" ma:internalName="SessionNo" ma:percentage="FALSE">
      <xsd:simpleType>
        <xsd:restriction base="dms:Number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bfc5af-ba08-4223-8118-2e61d297977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hidden="true" ma:internalName="SharedWithDetails" ma:readOnly="true">
      <xsd:simpleType>
        <xsd:restriction base="dms:Note"/>
      </xsd:simpleType>
    </xsd:element>
    <xsd:element name="TaxCatchAll" ma:index="22" nillable="true" ma:displayName="Taxonomy Catch All Column" ma:hidden="true" ma:list="{30907219-2b16-4918-aa31-a6d15e45b1a4}" ma:internalName="TaxCatchAll" ma:readOnly="false" ma:showField="CatchAllData" ma:web="babfc5af-ba08-4223-8118-2e61d297977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ssionNo xmlns="a1200294-7566-47bd-bcc6-0c4e5d371f43">1</SessionNo>
    <TaxCatchAll xmlns="babfc5af-ba08-4223-8118-2e61d2979772" xsi:nil="true"/>
    <lcf76f155ced4ddcb4097134ff3c332f xmlns="a1200294-7566-47bd-bcc6-0c4e5d371f43">
      <Terms xmlns="http://schemas.microsoft.com/office/infopath/2007/PartnerControls"/>
    </lcf76f155ced4ddcb4097134ff3c332f>
    <PostingDate xmlns="a1200294-7566-47bd-bcc6-0c4e5d371f43" xsi:nil="true"/>
    <Employee xmlns="a1200294-7566-47bd-bcc6-0c4e5d371f43">
      <UserInfo>
        <DisplayName/>
        <AccountId xsi:nil="true"/>
        <AccountType/>
      </UserInfo>
    </Employee>
  </documentManagement>
</p:properties>
</file>

<file path=customXml/itemProps1.xml><?xml version="1.0" encoding="utf-8"?>
<ds:datastoreItem xmlns:ds="http://schemas.openxmlformats.org/officeDocument/2006/customXml" ds:itemID="{F7E11D10-4EB4-4024-B1E9-21EDA2BD27BC}"/>
</file>

<file path=customXml/itemProps2.xml><?xml version="1.0" encoding="utf-8"?>
<ds:datastoreItem xmlns:ds="http://schemas.openxmlformats.org/officeDocument/2006/customXml" ds:itemID="{FDC0B6FD-0857-49AD-B481-F9B2DBA21AC6}"/>
</file>

<file path=customXml/itemProps3.xml><?xml version="1.0" encoding="utf-8"?>
<ds:datastoreItem xmlns:ds="http://schemas.openxmlformats.org/officeDocument/2006/customXml" ds:itemID="{01077E22-4409-4EF4-87C8-F5D342DD4F60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0x010100AF3FF15707724F49A972C13B33FAAA8B</vt:lpwstr>
  </property>
</Properties>
</file>